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1" r:id="rId6"/>
    <p:sldId id="262" r:id="rId7"/>
    <p:sldId id="263" r:id="rId8"/>
    <p:sldId id="264" r:id="rId9"/>
    <p:sldId id="265" r:id="rId10"/>
    <p:sldId id="289" r:id="rId11"/>
    <p:sldId id="267" r:id="rId12"/>
    <p:sldId id="268" r:id="rId13"/>
    <p:sldId id="269" r:id="rId14"/>
    <p:sldId id="270" r:id="rId15"/>
    <p:sldId id="271" r:id="rId16"/>
    <p:sldId id="272" r:id="rId17"/>
    <p:sldId id="273" r:id="rId18"/>
    <p:sldId id="274" r:id="rId19"/>
    <p:sldId id="275" r:id="rId20"/>
    <p:sldId id="276" r:id="rId21"/>
    <p:sldId id="290" r:id="rId22"/>
    <p:sldId id="277" r:id="rId23"/>
    <p:sldId id="278" r:id="rId24"/>
    <p:sldId id="279" r:id="rId25"/>
    <p:sldId id="281" r:id="rId26"/>
    <p:sldId id="282" r:id="rId27"/>
    <p:sldId id="283" r:id="rId28"/>
    <p:sldId id="284" r:id="rId29"/>
    <p:sldId id="285" r:id="rId30"/>
    <p:sldId id="286" r:id="rId31"/>
    <p:sldId id="287" r:id="rId32"/>
    <p:sldId id="288" r:id="rId33"/>
  </p:sldIdLst>
  <p:sldSz cx="9144000" cy="5143500" type="screen16x9"/>
  <p:notesSz cx="6858000" cy="9144000"/>
  <p:embeddedFontLst>
    <p:embeddedFont>
      <p:font typeface="Corbel" panose="020B0503020204020204" pitchFamily="34" charset="0"/>
      <p:regular r:id="rId35"/>
      <p:bold r:id="rId36"/>
      <p:italic r:id="rId37"/>
      <p:boldItalic r:id="rId38"/>
    </p:embeddedFont>
    <p:embeddedFont>
      <p:font typeface="Merriweather" pitchFamily="2" charset="77"/>
      <p:regular r:id="rId39"/>
      <p:bold r:id="rId40"/>
      <p:italic r:id="rId41"/>
      <p:boldItalic r:id="rId42"/>
    </p:embeddedFont>
    <p:embeddedFont>
      <p:font typeface="Merriweather Light" panose="020F0302020204030204"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Verdana" panose="020B060403050404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hzStxB5f0aEeXYcefqf6vzWMQY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056" autoAdjust="0"/>
  </p:normalViewPr>
  <p:slideViewPr>
    <p:cSldViewPr snapToGrid="0">
      <p:cViewPr varScale="1">
        <p:scale>
          <a:sx n="125" d="100"/>
          <a:sy n="125" d="100"/>
        </p:scale>
        <p:origin x="124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F9CAC5C3-6DD0-31DF-0D91-D519069CC12D}"/>
            </a:ext>
          </a:extLst>
        </p:cNvPr>
        <p:cNvGrpSpPr/>
        <p:nvPr/>
      </p:nvGrpSpPr>
      <p:grpSpPr>
        <a:xfrm>
          <a:off x="0" y="0"/>
          <a:ext cx="0" cy="0"/>
          <a:chOff x="0" y="0"/>
          <a:chExt cx="0" cy="0"/>
        </a:xfrm>
      </p:grpSpPr>
      <p:sp>
        <p:nvSpPr>
          <p:cNvPr id="181" name="Google Shape;181;p10:notes">
            <a:extLst>
              <a:ext uri="{FF2B5EF4-FFF2-40B4-BE49-F238E27FC236}">
                <a16:creationId xmlns:a16="http://schemas.microsoft.com/office/drawing/2014/main" id="{35C5AA32-F291-DBBE-0A64-DDEA4B53F2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0:notes">
            <a:extLst>
              <a:ext uri="{FF2B5EF4-FFF2-40B4-BE49-F238E27FC236}">
                <a16:creationId xmlns:a16="http://schemas.microsoft.com/office/drawing/2014/main" id="{B45262AF-5D64-972F-2D71-183A9A4B095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There is no one ‘right’ way to prepare! The ultimate aim is to develop a strong case theory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Case Theory is the ‘’story’’ you tell of what before, during and after the alleged criminal act. You create this narrative using both Witness Statements - don’t make it too complex as you can often shoot yourself in the foot by doing so, and it makes it harder for a Judge to follow. Back your arguments using evidence elicited during oral testimony. You should be able to extract all the hard facts that are in the written witness statement from your witness during oral testimony, the hard part is asking questions that allow you to cast doubt upon the opposition witness and case theory, thus allowing you to discredit them.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endParaRPr>
              <a:solidFill>
                <a:schemeClr val="dk1"/>
              </a:solidFill>
            </a:endParaRPr>
          </a:p>
          <a:p>
            <a:pPr marL="0" lvl="0" indent="0" algn="l" rtl="0">
              <a:lnSpc>
                <a:spcPct val="100000"/>
              </a:lnSpc>
              <a:spcBef>
                <a:spcPts val="1200"/>
              </a:spcBef>
              <a:spcAft>
                <a:spcPts val="0"/>
              </a:spcAft>
              <a:buSzPts val="1100"/>
              <a:buNone/>
            </a:pPr>
            <a:endParaRPr/>
          </a:p>
        </p:txBody>
      </p:sp>
    </p:spTree>
    <p:extLst>
      <p:ext uri="{BB962C8B-B14F-4D97-AF65-F5344CB8AC3E}">
        <p14:creationId xmlns:p14="http://schemas.microsoft.com/office/powerpoint/2010/main" val="147008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Clr>
                <a:schemeClr val="dk1"/>
              </a:buClr>
              <a:buSzPts val="1000"/>
              <a:buChar char="●"/>
            </a:pPr>
            <a:r>
              <a:rPr lang="en" sz="1000" u="sng" dirty="0">
                <a:solidFill>
                  <a:schemeClr val="dk1"/>
                </a:solidFill>
              </a:rPr>
              <a:t>Opening Structure - Prosecution</a:t>
            </a:r>
            <a:r>
              <a:rPr lang="en" sz="1000" dirty="0">
                <a:solidFill>
                  <a:schemeClr val="dk1"/>
                </a:solidFill>
              </a:rPr>
              <a:t>: Petra: </a:t>
            </a:r>
            <a:endParaRPr sz="1000" dirty="0">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sz="1000" dirty="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dirty="0">
                <a:solidFill>
                  <a:schemeClr val="dk1"/>
                </a:solidFill>
              </a:rPr>
              <a:t>2 mins - max (all times given are maximums, you can go for less than this time if you want but you might not have gotten out everything you need to for the strongest case)</a:t>
            </a:r>
            <a:endParaRPr sz="1000" dirty="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dirty="0">
                <a:solidFill>
                  <a:schemeClr val="dk1"/>
                </a:solidFill>
              </a:rPr>
              <a:t>The opening statement is your opportunity to present your construction of the case to the judge.</a:t>
            </a:r>
            <a:endParaRPr sz="1000" dirty="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dirty="0">
                <a:solidFill>
                  <a:schemeClr val="dk1"/>
                </a:solidFill>
              </a:rPr>
              <a:t>In doing so, you will want to frame this as a narrative.</a:t>
            </a:r>
            <a:endParaRPr sz="1000" dirty="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dirty="0">
                <a:solidFill>
                  <a:schemeClr val="dk1"/>
                </a:solidFill>
              </a:rPr>
              <a:t>You want to start with introducing the accused and the legal charge against them as well as your witness. </a:t>
            </a:r>
            <a:endParaRPr sz="1000" dirty="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dirty="0">
                <a:solidFill>
                  <a:schemeClr val="dk1"/>
                </a:solidFill>
              </a:rPr>
              <a:t>You should also set out the commonly accepted facts whilst also defining the key issues to be tried.</a:t>
            </a:r>
            <a:endParaRPr sz="1000" dirty="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dirty="0">
                <a:solidFill>
                  <a:schemeClr val="dk1"/>
                </a:solidFill>
              </a:rPr>
              <a:t>Then present the prosecution allegation, which is your case theory, think story-telling. </a:t>
            </a:r>
            <a:endParaRPr sz="1000" dirty="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dirty="0">
                <a:solidFill>
                  <a:schemeClr val="dk1"/>
                </a:solidFill>
              </a:rPr>
              <a:t>This part should not include any arguments or evidence. Leave this for later. </a:t>
            </a:r>
            <a:endParaRPr sz="1000" dirty="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dirty="0">
                <a:solidFill>
                  <a:schemeClr val="dk1"/>
                </a:solidFill>
              </a:rPr>
              <a:t>Then you will want to conclude with a closing sentence as the example on the slide “I am confident that the testimony in this trial will confirm those allegations, and establish that the defendant is guilty beyond any reasonable doubt.”</a:t>
            </a:r>
            <a:endParaRPr sz="1000" dirty="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dirty="0">
                <a:solidFill>
                  <a:schemeClr val="dk1"/>
                </a:solidFill>
              </a:rPr>
              <a:t>As the prosecution, the burden of proof is to the standard of beyond any reasonable doubt. You want to mention this somewhere in your statement</a:t>
            </a:r>
            <a:endParaRPr sz="1000" dirty="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dirty="0">
                <a:solidFill>
                  <a:schemeClr val="dk1"/>
                </a:solidFill>
              </a:rPr>
              <a:t>Cannot object during this</a:t>
            </a:r>
            <a:endParaRPr sz="10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Heidi: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As the defence, this will be similar to the opening of the prosecution counsel which Petra just discussed for us. You will want to start by confirming the commonly accepted facts as set out by the prosecution. Then you will want to move onto defining the key issues. In particular you will want to </a:t>
            </a:r>
            <a:r>
              <a:rPr lang="en" sz="1000">
                <a:solidFill>
                  <a:schemeClr val="dk1"/>
                </a:solidFill>
              </a:rPr>
              <a:t>focus on reframing the issues in dispute by reference to the prosecution’s burden of proof of beyond reasonable doubt. So this might include what you will argue in closing and anticipate which issues might provide the most reasonable doubt.</a:t>
            </a:r>
            <a:endParaRPr sz="1000">
              <a:solidFill>
                <a:schemeClr val="dk1"/>
              </a:solidFill>
            </a:endParaRPr>
          </a:p>
          <a:p>
            <a:pPr marL="0" lvl="0" indent="0" algn="l" rtl="0">
              <a:lnSpc>
                <a:spcPct val="100000"/>
              </a:lnSpc>
              <a:spcBef>
                <a:spcPts val="0"/>
              </a:spcBef>
              <a:spcAft>
                <a:spcPts val="0"/>
              </a:spcAft>
              <a:buSzPts val="1100"/>
              <a:buNone/>
            </a:pPr>
            <a:endParaRPr sz="1000">
              <a:solidFill>
                <a:schemeClr val="dk1"/>
              </a:solidFill>
            </a:endParaRPr>
          </a:p>
          <a:p>
            <a:pPr marL="0" lvl="0" indent="0" algn="l" rtl="0">
              <a:lnSpc>
                <a:spcPct val="100000"/>
              </a:lnSpc>
              <a:spcBef>
                <a:spcPts val="0"/>
              </a:spcBef>
              <a:spcAft>
                <a:spcPts val="0"/>
              </a:spcAft>
              <a:buSzPts val="1100"/>
              <a:buNone/>
            </a:pPr>
            <a:r>
              <a:rPr lang="en" sz="1000">
                <a:solidFill>
                  <a:schemeClr val="dk1"/>
                </a:solidFill>
              </a:rPr>
              <a:t>As the burden of proof is on the prosecution and not the defence, you do not need to provide an alternative narrative/your case theory of what happened. Instead, you want to simply poke holes and cast doubt in the Prosecution’s narrative.</a:t>
            </a:r>
            <a:endParaRPr sz="1000">
              <a:solidFill>
                <a:schemeClr val="dk1"/>
              </a:solidFill>
            </a:endParaRPr>
          </a:p>
          <a:p>
            <a:pPr marL="0" lvl="0" indent="0" algn="l" rtl="0">
              <a:lnSpc>
                <a:spcPct val="100000"/>
              </a:lnSpc>
              <a:spcBef>
                <a:spcPts val="0"/>
              </a:spcBef>
              <a:spcAft>
                <a:spcPts val="0"/>
              </a:spcAft>
              <a:buSzPts val="1100"/>
              <a:buNone/>
            </a:pPr>
            <a:endParaRPr sz="1000">
              <a:solidFill>
                <a:schemeClr val="dk1"/>
              </a:solidFill>
            </a:endParaRPr>
          </a:p>
          <a:p>
            <a:pPr marL="0" lvl="0" indent="0" algn="l" rtl="0">
              <a:lnSpc>
                <a:spcPct val="100000"/>
              </a:lnSpc>
              <a:spcBef>
                <a:spcPts val="0"/>
              </a:spcBef>
              <a:spcAft>
                <a:spcPts val="0"/>
              </a:spcAft>
              <a:buSzPts val="1100"/>
              <a:buNone/>
            </a:pPr>
            <a:r>
              <a:rPr lang="en" sz="1000">
                <a:solidFill>
                  <a:schemeClr val="dk1"/>
                </a:solidFill>
              </a:rPr>
              <a:t>There can also be no objections during this</a:t>
            </a:r>
            <a:endParaRPr sz="10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Char char="●"/>
            </a:pPr>
            <a:r>
              <a:rPr lang="en" sz="1000" u="sng">
                <a:solidFill>
                  <a:schemeClr val="dk1"/>
                </a:solidFill>
              </a:rPr>
              <a:t>Closing Structure:</a:t>
            </a:r>
            <a:r>
              <a:rPr lang="en" sz="1000">
                <a:solidFill>
                  <a:schemeClr val="dk1"/>
                </a:solidFill>
              </a:rPr>
              <a:t> Petra </a:t>
            </a:r>
            <a:endParaRPr sz="1000" b="1">
              <a:solidFill>
                <a:schemeClr val="dk1"/>
              </a:solidFill>
            </a:endParaRPr>
          </a:p>
          <a:p>
            <a:pPr marL="914400" lvl="1" indent="-292100" algn="l" rtl="0">
              <a:lnSpc>
                <a:spcPct val="150000"/>
              </a:lnSpc>
              <a:spcBef>
                <a:spcPts val="0"/>
              </a:spcBef>
              <a:spcAft>
                <a:spcPts val="0"/>
              </a:spcAft>
              <a:buClr>
                <a:schemeClr val="dk1"/>
              </a:buClr>
              <a:buSzPts val="1000"/>
              <a:buChar char="○"/>
            </a:pPr>
            <a:r>
              <a:rPr lang="en" sz="1000">
                <a:solidFill>
                  <a:schemeClr val="dk1"/>
                </a:solidFill>
              </a:rPr>
              <a:t>This is where you want to tie in how all the evidence relates to your arguments and supports your overall case theory </a:t>
            </a:r>
            <a:endParaRPr sz="1000">
              <a:solidFill>
                <a:schemeClr val="dk1"/>
              </a:solidFill>
            </a:endParaRPr>
          </a:p>
          <a:p>
            <a:pPr marL="914400" lvl="1" indent="-292100" algn="l" rtl="0">
              <a:lnSpc>
                <a:spcPct val="150000"/>
              </a:lnSpc>
              <a:spcBef>
                <a:spcPts val="0"/>
              </a:spcBef>
              <a:spcAft>
                <a:spcPts val="0"/>
              </a:spcAft>
              <a:buClr>
                <a:schemeClr val="dk1"/>
              </a:buClr>
              <a:buSzPts val="1000"/>
              <a:buChar char="○"/>
            </a:pPr>
            <a:r>
              <a:rPr lang="en" sz="1000" b="1">
                <a:solidFill>
                  <a:schemeClr val="dk1"/>
                </a:solidFill>
              </a:rPr>
              <a:t>Introduction </a:t>
            </a:r>
            <a:endParaRPr sz="1000" b="1">
              <a:solidFill>
                <a:schemeClr val="dk1"/>
              </a:solidFill>
            </a:endParaRPr>
          </a:p>
          <a:p>
            <a:pPr marL="1371600" lvl="2" indent="-292100" algn="l" rtl="0">
              <a:lnSpc>
                <a:spcPct val="150000"/>
              </a:lnSpc>
              <a:spcBef>
                <a:spcPts val="0"/>
              </a:spcBef>
              <a:spcAft>
                <a:spcPts val="0"/>
              </a:spcAft>
              <a:buClr>
                <a:schemeClr val="dk1"/>
              </a:buClr>
              <a:buSzPts val="1000"/>
              <a:buChar char="■"/>
            </a:pPr>
            <a:r>
              <a:rPr lang="en" sz="1000">
                <a:solidFill>
                  <a:schemeClr val="dk1"/>
                </a:solidFill>
              </a:rPr>
              <a:t>Roadmap of arguments</a:t>
            </a:r>
            <a:endParaRPr sz="1000">
              <a:solidFill>
                <a:schemeClr val="dk1"/>
              </a:solidFill>
            </a:endParaRPr>
          </a:p>
          <a:p>
            <a:pPr marL="1828800" lvl="3" indent="-292100" algn="l" rtl="0">
              <a:lnSpc>
                <a:spcPct val="150000"/>
              </a:lnSpc>
              <a:spcBef>
                <a:spcPts val="0"/>
              </a:spcBef>
              <a:spcAft>
                <a:spcPts val="0"/>
              </a:spcAft>
              <a:buClr>
                <a:schemeClr val="dk1"/>
              </a:buClr>
              <a:buSzPts val="1000"/>
              <a:buChar char="●"/>
            </a:pPr>
            <a:r>
              <a:rPr lang="en" sz="1000">
                <a:solidFill>
                  <a:schemeClr val="dk1"/>
                </a:solidFill>
              </a:rPr>
              <a:t>Signpost arguments to come</a:t>
            </a:r>
            <a:endParaRPr sz="1000">
              <a:solidFill>
                <a:schemeClr val="dk1"/>
              </a:solidFill>
            </a:endParaRPr>
          </a:p>
          <a:p>
            <a:pPr marL="914400" lvl="1" indent="-292100" algn="l" rtl="0">
              <a:lnSpc>
                <a:spcPct val="150000"/>
              </a:lnSpc>
              <a:spcBef>
                <a:spcPts val="0"/>
              </a:spcBef>
              <a:spcAft>
                <a:spcPts val="0"/>
              </a:spcAft>
              <a:buClr>
                <a:schemeClr val="dk1"/>
              </a:buClr>
              <a:buSzPts val="1000"/>
              <a:buChar char="○"/>
            </a:pPr>
            <a:r>
              <a:rPr lang="en" sz="1000" b="1">
                <a:solidFill>
                  <a:schemeClr val="dk1"/>
                </a:solidFill>
              </a:rPr>
              <a:t>Argument 1 : explain argument</a:t>
            </a:r>
            <a:endParaRPr sz="1000" b="1">
              <a:solidFill>
                <a:schemeClr val="dk1"/>
              </a:solidFill>
            </a:endParaRPr>
          </a:p>
          <a:p>
            <a:pPr marL="1371600" lvl="2" indent="-292100" algn="l" rtl="0">
              <a:lnSpc>
                <a:spcPct val="150000"/>
              </a:lnSpc>
              <a:spcBef>
                <a:spcPts val="0"/>
              </a:spcBef>
              <a:spcAft>
                <a:spcPts val="0"/>
              </a:spcAft>
              <a:buClr>
                <a:schemeClr val="dk1"/>
              </a:buClr>
              <a:buSzPts val="1000"/>
              <a:buChar char="■"/>
            </a:pPr>
            <a:r>
              <a:rPr lang="en" sz="1000">
                <a:solidFill>
                  <a:schemeClr val="dk1"/>
                </a:solidFill>
              </a:rPr>
              <a:t>Evidence from the trial</a:t>
            </a:r>
            <a:endParaRPr sz="1000">
              <a:solidFill>
                <a:schemeClr val="dk1"/>
              </a:solidFill>
            </a:endParaRPr>
          </a:p>
          <a:p>
            <a:pPr marL="914400" lvl="1" indent="-292100" algn="l" rtl="0">
              <a:lnSpc>
                <a:spcPct val="150000"/>
              </a:lnSpc>
              <a:spcBef>
                <a:spcPts val="0"/>
              </a:spcBef>
              <a:spcAft>
                <a:spcPts val="0"/>
              </a:spcAft>
              <a:buClr>
                <a:schemeClr val="dk1"/>
              </a:buClr>
              <a:buSzPts val="1000"/>
              <a:buChar char="○"/>
            </a:pPr>
            <a:r>
              <a:rPr lang="en" sz="1000" b="1">
                <a:solidFill>
                  <a:schemeClr val="dk1"/>
                </a:solidFill>
              </a:rPr>
              <a:t>Argument 2 : explain argument</a:t>
            </a:r>
            <a:endParaRPr sz="1000" b="1">
              <a:solidFill>
                <a:schemeClr val="dk1"/>
              </a:solidFill>
            </a:endParaRPr>
          </a:p>
          <a:p>
            <a:pPr marL="1371600" lvl="2" indent="-292100" algn="l" rtl="0">
              <a:lnSpc>
                <a:spcPct val="150000"/>
              </a:lnSpc>
              <a:spcBef>
                <a:spcPts val="0"/>
              </a:spcBef>
              <a:spcAft>
                <a:spcPts val="0"/>
              </a:spcAft>
              <a:buClr>
                <a:schemeClr val="dk1"/>
              </a:buClr>
              <a:buSzPts val="1000"/>
              <a:buChar char="■"/>
            </a:pPr>
            <a:r>
              <a:rPr lang="en" sz="1000">
                <a:solidFill>
                  <a:schemeClr val="dk1"/>
                </a:solidFill>
              </a:rPr>
              <a:t>Evidence from the trial </a:t>
            </a:r>
            <a:endParaRPr sz="1000">
              <a:solidFill>
                <a:schemeClr val="dk1"/>
              </a:solidFill>
            </a:endParaRPr>
          </a:p>
          <a:p>
            <a:pPr marL="914400" lvl="1" indent="-292100" algn="l" rtl="0">
              <a:lnSpc>
                <a:spcPct val="150000"/>
              </a:lnSpc>
              <a:spcBef>
                <a:spcPts val="0"/>
              </a:spcBef>
              <a:spcAft>
                <a:spcPts val="0"/>
              </a:spcAft>
              <a:buClr>
                <a:schemeClr val="dk1"/>
              </a:buClr>
              <a:buSzPts val="1000"/>
              <a:buChar char="○"/>
            </a:pPr>
            <a:r>
              <a:rPr lang="en" sz="1000" b="1">
                <a:solidFill>
                  <a:schemeClr val="dk1"/>
                </a:solidFill>
              </a:rPr>
              <a:t>Argument 3 (</a:t>
            </a:r>
            <a:r>
              <a:rPr lang="en" sz="1000">
                <a:solidFill>
                  <a:schemeClr val="dk1"/>
                </a:solidFill>
              </a:rPr>
              <a:t>if necessary) </a:t>
            </a:r>
            <a:r>
              <a:rPr lang="en" sz="1000" b="1">
                <a:solidFill>
                  <a:schemeClr val="dk1"/>
                </a:solidFill>
              </a:rPr>
              <a:t>: explain argument</a:t>
            </a:r>
            <a:endParaRPr sz="1000" b="1">
              <a:solidFill>
                <a:schemeClr val="dk1"/>
              </a:solidFill>
            </a:endParaRPr>
          </a:p>
          <a:p>
            <a:pPr marL="1371600" lvl="2" indent="-292100" algn="l" rtl="0">
              <a:lnSpc>
                <a:spcPct val="150000"/>
              </a:lnSpc>
              <a:spcBef>
                <a:spcPts val="0"/>
              </a:spcBef>
              <a:spcAft>
                <a:spcPts val="0"/>
              </a:spcAft>
              <a:buClr>
                <a:schemeClr val="dk1"/>
              </a:buClr>
              <a:buSzPts val="1000"/>
              <a:buChar char="■"/>
            </a:pPr>
            <a:r>
              <a:rPr lang="en" sz="1000">
                <a:solidFill>
                  <a:schemeClr val="dk1"/>
                </a:solidFill>
              </a:rPr>
              <a:t>Evidence from the trial </a:t>
            </a:r>
            <a:endParaRPr sz="1000">
              <a:solidFill>
                <a:schemeClr val="dk1"/>
              </a:solidFill>
            </a:endParaRPr>
          </a:p>
          <a:p>
            <a:pPr marL="914400" lvl="1" indent="-292100" algn="l" rtl="0">
              <a:lnSpc>
                <a:spcPct val="150000"/>
              </a:lnSpc>
              <a:spcBef>
                <a:spcPts val="0"/>
              </a:spcBef>
              <a:spcAft>
                <a:spcPts val="0"/>
              </a:spcAft>
              <a:buClr>
                <a:schemeClr val="dk1"/>
              </a:buClr>
              <a:buSzPts val="1000"/>
              <a:buChar char="○"/>
            </a:pPr>
            <a:r>
              <a:rPr lang="en" sz="1000" b="1">
                <a:solidFill>
                  <a:schemeClr val="dk1"/>
                </a:solidFill>
              </a:rPr>
              <a:t>Case Theory/Summation</a:t>
            </a:r>
            <a:endParaRPr sz="1000" b="1">
              <a:solidFill>
                <a:schemeClr val="dk1"/>
              </a:solidFill>
            </a:endParaRPr>
          </a:p>
          <a:p>
            <a:pPr marL="914400" lvl="1" indent="-292100" algn="l" rtl="0">
              <a:lnSpc>
                <a:spcPct val="150000"/>
              </a:lnSpc>
              <a:spcBef>
                <a:spcPts val="0"/>
              </a:spcBef>
              <a:spcAft>
                <a:spcPts val="0"/>
              </a:spcAft>
              <a:buClr>
                <a:schemeClr val="dk1"/>
              </a:buClr>
              <a:buSzPts val="1000"/>
              <a:buChar char="○"/>
            </a:pPr>
            <a:r>
              <a:rPr lang="en" sz="1000" b="1">
                <a:solidFill>
                  <a:schemeClr val="dk1"/>
                </a:solidFill>
              </a:rPr>
              <a:t>TIPS </a:t>
            </a:r>
            <a:endParaRPr sz="1000" b="1">
              <a:solidFill>
                <a:schemeClr val="dk1"/>
              </a:solidFill>
            </a:endParaRPr>
          </a:p>
          <a:p>
            <a:pPr marL="1371600" lvl="2" indent="-292100" algn="l" rtl="0">
              <a:lnSpc>
                <a:spcPct val="150000"/>
              </a:lnSpc>
              <a:spcBef>
                <a:spcPts val="0"/>
              </a:spcBef>
              <a:spcAft>
                <a:spcPts val="0"/>
              </a:spcAft>
              <a:buClr>
                <a:schemeClr val="dk1"/>
              </a:buClr>
              <a:buSzPts val="1000"/>
              <a:buChar char="■"/>
            </a:pPr>
            <a:r>
              <a:rPr lang="en" sz="1000">
                <a:solidFill>
                  <a:schemeClr val="dk1"/>
                </a:solidFill>
              </a:rPr>
              <a:t>Keep the </a:t>
            </a:r>
            <a:r>
              <a:rPr lang="en" sz="1000" b="1">
                <a:solidFill>
                  <a:schemeClr val="dk1"/>
                </a:solidFill>
              </a:rPr>
              <a:t>narrative-like</a:t>
            </a:r>
            <a:r>
              <a:rPr lang="en" sz="1000">
                <a:solidFill>
                  <a:schemeClr val="dk1"/>
                </a:solidFill>
              </a:rPr>
              <a:t> structure </a:t>
            </a:r>
            <a:endParaRPr sz="1000" b="1">
              <a:solidFill>
                <a:schemeClr val="dk1"/>
              </a:solidFill>
            </a:endParaRPr>
          </a:p>
          <a:p>
            <a:pPr marL="1371600" lvl="2" indent="-292100" algn="l" rtl="0">
              <a:lnSpc>
                <a:spcPct val="150000"/>
              </a:lnSpc>
              <a:spcBef>
                <a:spcPts val="0"/>
              </a:spcBef>
              <a:spcAft>
                <a:spcPts val="0"/>
              </a:spcAft>
              <a:buClr>
                <a:schemeClr val="dk1"/>
              </a:buClr>
              <a:buSzPts val="1000"/>
              <a:buChar char="■"/>
            </a:pPr>
            <a:r>
              <a:rPr lang="en" sz="1000">
                <a:solidFill>
                  <a:schemeClr val="dk1"/>
                </a:solidFill>
              </a:rPr>
              <a:t>Singpost! Helps judge follow your speech more clearly </a:t>
            </a:r>
            <a:endParaRPr sz="1000">
              <a:solidFill>
                <a:schemeClr val="dk1"/>
              </a:solidFill>
            </a:endParaRPr>
          </a:p>
          <a:p>
            <a:pPr marL="1371600" lvl="2" indent="-292100" algn="l" rtl="0">
              <a:lnSpc>
                <a:spcPct val="150000"/>
              </a:lnSpc>
              <a:spcBef>
                <a:spcPts val="0"/>
              </a:spcBef>
              <a:spcAft>
                <a:spcPts val="0"/>
              </a:spcAft>
              <a:buClr>
                <a:schemeClr val="dk1"/>
              </a:buClr>
              <a:buSzPts val="1000"/>
              <a:buChar char="■"/>
            </a:pPr>
            <a:r>
              <a:rPr lang="en" sz="1000">
                <a:solidFill>
                  <a:schemeClr val="dk1"/>
                </a:solidFill>
              </a:rPr>
              <a:t>Don’t include any evidence that wasn’t elicited during Examination in Chief or Cross Examination!</a:t>
            </a:r>
            <a:endParaRPr sz="1000" b="1">
              <a:solidFill>
                <a:schemeClr val="dk1"/>
              </a:solidFill>
            </a:endParaRPr>
          </a:p>
          <a:p>
            <a:pPr marL="1828800" lvl="3" indent="-292100" algn="l" rtl="0">
              <a:lnSpc>
                <a:spcPct val="150000"/>
              </a:lnSpc>
              <a:spcBef>
                <a:spcPts val="0"/>
              </a:spcBef>
              <a:spcAft>
                <a:spcPts val="0"/>
              </a:spcAft>
              <a:buClr>
                <a:schemeClr val="dk1"/>
              </a:buClr>
              <a:buSzPts val="1000"/>
              <a:buChar char="●"/>
            </a:pPr>
            <a:r>
              <a:rPr lang="en" sz="1000">
                <a:solidFill>
                  <a:schemeClr val="dk1"/>
                </a:solidFill>
              </a:rPr>
              <a:t>This includes any evidence in the witness statement that was not brought out in oral testimony. </a:t>
            </a:r>
            <a:endParaRPr sz="1000" b="1">
              <a:solidFill>
                <a:schemeClr val="dk1"/>
              </a:solidFill>
            </a:endParaRPr>
          </a:p>
          <a:p>
            <a:pPr marL="1371600" lvl="2" indent="-292100" algn="l" rtl="0">
              <a:lnSpc>
                <a:spcPct val="150000"/>
              </a:lnSpc>
              <a:spcBef>
                <a:spcPts val="0"/>
              </a:spcBef>
              <a:spcAft>
                <a:spcPts val="0"/>
              </a:spcAft>
              <a:buClr>
                <a:schemeClr val="dk1"/>
              </a:buClr>
              <a:buSzPts val="1000"/>
              <a:buChar char="■"/>
            </a:pPr>
            <a:r>
              <a:rPr lang="en" sz="1000">
                <a:solidFill>
                  <a:schemeClr val="dk1"/>
                </a:solidFill>
              </a:rPr>
              <a:t>Strictly speaking, you should only make arguments from evidence that you put to the opposition in cross examination </a:t>
            </a:r>
            <a:r>
              <a:rPr lang="en" sz="1000" b="1">
                <a:solidFill>
                  <a:schemeClr val="dk1"/>
                </a:solidFill>
              </a:rPr>
              <a:t>(</a:t>
            </a:r>
            <a:r>
              <a:rPr lang="en" sz="1000" b="1" i="1">
                <a:solidFill>
                  <a:schemeClr val="dk1"/>
                </a:solidFill>
              </a:rPr>
              <a:t>Browne v Dunn </a:t>
            </a:r>
            <a:r>
              <a:rPr lang="en" sz="1000" b="1">
                <a:solidFill>
                  <a:schemeClr val="dk1"/>
                </a:solidFill>
              </a:rPr>
              <a:t>rule)</a:t>
            </a:r>
            <a:r>
              <a:rPr lang="en" sz="1000">
                <a:solidFill>
                  <a:schemeClr val="dk1"/>
                </a:solidFill>
              </a:rPr>
              <a:t>.</a:t>
            </a:r>
            <a:endParaRPr sz="1000" b="1">
              <a:solidFill>
                <a:schemeClr val="dk1"/>
              </a:solidFill>
            </a:endParaRPr>
          </a:p>
          <a:p>
            <a:pPr marL="1828800" lvl="3" indent="-292100" algn="l" rtl="0">
              <a:lnSpc>
                <a:spcPct val="150000"/>
              </a:lnSpc>
              <a:spcBef>
                <a:spcPts val="0"/>
              </a:spcBef>
              <a:spcAft>
                <a:spcPts val="0"/>
              </a:spcAft>
              <a:buClr>
                <a:schemeClr val="dk1"/>
              </a:buClr>
              <a:buSzPts val="1000"/>
              <a:buChar char="●"/>
            </a:pPr>
            <a:r>
              <a:rPr lang="en" sz="1000">
                <a:solidFill>
                  <a:schemeClr val="dk1"/>
                </a:solidFill>
              </a:rPr>
              <a:t>So if you have points you want to bring up in closing, keep these in mind when writing your cross examination</a:t>
            </a:r>
            <a:endParaRPr sz="1000">
              <a:solidFill>
                <a:schemeClr val="dk1"/>
              </a:solidFill>
            </a:endParaRPr>
          </a:p>
          <a:p>
            <a:pPr marL="1371600" lvl="2" indent="-292100" algn="l" rtl="0">
              <a:lnSpc>
                <a:spcPct val="150000"/>
              </a:lnSpc>
              <a:spcBef>
                <a:spcPts val="0"/>
              </a:spcBef>
              <a:spcAft>
                <a:spcPts val="0"/>
              </a:spcAft>
              <a:buClr>
                <a:schemeClr val="dk1"/>
              </a:buClr>
              <a:buSzPts val="1000"/>
              <a:buChar char="■"/>
            </a:pPr>
            <a:r>
              <a:rPr lang="en" sz="1000" b="1">
                <a:solidFill>
                  <a:schemeClr val="dk1"/>
                </a:solidFill>
              </a:rPr>
              <a:t>Keep track of time! </a:t>
            </a:r>
            <a:endParaRPr sz="1000" b="1">
              <a:solidFill>
                <a:schemeClr val="dk1"/>
              </a:solidFill>
            </a:endParaRPr>
          </a:p>
          <a:p>
            <a:pPr marL="1828800" lvl="3" indent="-292100" algn="l" rtl="0">
              <a:lnSpc>
                <a:spcPct val="150000"/>
              </a:lnSpc>
              <a:spcBef>
                <a:spcPts val="0"/>
              </a:spcBef>
              <a:spcAft>
                <a:spcPts val="0"/>
              </a:spcAft>
              <a:buClr>
                <a:schemeClr val="dk1"/>
              </a:buClr>
              <a:buSzPts val="1000"/>
              <a:buChar char="●"/>
            </a:pPr>
            <a:r>
              <a:rPr lang="en" sz="1000">
                <a:solidFill>
                  <a:schemeClr val="dk1"/>
                </a:solidFill>
              </a:rPr>
              <a:t>It is very easy to get carried away during </a:t>
            </a:r>
            <a:r>
              <a:rPr lang="en" sz="1000" b="1">
                <a:solidFill>
                  <a:schemeClr val="dk1"/>
                </a:solidFill>
              </a:rPr>
              <a:t>Closing </a:t>
            </a:r>
            <a:r>
              <a:rPr lang="en" sz="1000">
                <a:solidFill>
                  <a:schemeClr val="dk1"/>
                </a:solidFill>
              </a:rPr>
              <a:t>and run overtime, you will be penalised if you do so</a:t>
            </a:r>
            <a:endParaRPr sz="1000" b="1">
              <a:solidFill>
                <a:schemeClr val="dk1"/>
              </a:solidFill>
            </a:endParaRPr>
          </a:p>
          <a:p>
            <a:pPr marL="1371600" lvl="2" indent="-292100" algn="l" rtl="0">
              <a:lnSpc>
                <a:spcPct val="100000"/>
              </a:lnSpc>
              <a:spcBef>
                <a:spcPts val="0"/>
              </a:spcBef>
              <a:spcAft>
                <a:spcPts val="0"/>
              </a:spcAft>
              <a:buClr>
                <a:schemeClr val="dk1"/>
              </a:buClr>
              <a:buSzPts val="1000"/>
              <a:buChar char="■"/>
            </a:pPr>
            <a:r>
              <a:rPr lang="en" sz="1000">
                <a:solidFill>
                  <a:schemeClr val="dk1"/>
                </a:solidFill>
              </a:rPr>
              <a:t>Cannot object during this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00">
                <a:solidFill>
                  <a:schemeClr val="dk1"/>
                </a:solidFill>
              </a:rPr>
              <a:t>Heidi: Let’s talk about objections - these occur during examination in chief and cross examination. In the competition, participants are allowed to object to the opposition’s questions and witness answers. The five grounds of objections are: leading question, opinion, hearsay, relevance, and prejudice.</a:t>
            </a:r>
            <a:endParaRPr sz="1000">
              <a:solidFill>
                <a:schemeClr val="dk1"/>
              </a:solidFill>
            </a:endParaRPr>
          </a:p>
          <a:p>
            <a:pPr marL="91440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SzPts val="1100"/>
              <a:buNone/>
            </a:pPr>
            <a:r>
              <a:rPr lang="en" sz="1000">
                <a:solidFill>
                  <a:schemeClr val="dk1"/>
                </a:solidFill>
              </a:rPr>
              <a:t>There are two main Purposes: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The first of which is highlight the opposing counsel’s breach of the rules of evidence;</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And the second is to interrupt the opposing counsel’s flow and throw them off their game, however competitors note that the objection needs to have a basis. </a:t>
            </a:r>
            <a:endParaRPr sz="1000">
              <a:solidFill>
                <a:schemeClr val="dk1"/>
              </a:solidFill>
            </a:endParaRPr>
          </a:p>
          <a:p>
            <a:pPr marL="0" lvl="0" indent="0" algn="l" rtl="0">
              <a:lnSpc>
                <a:spcPct val="100000"/>
              </a:lnSpc>
              <a:spcBef>
                <a:spcPts val="0"/>
              </a:spcBef>
              <a:spcAft>
                <a:spcPts val="0"/>
              </a:spcAft>
              <a:buSzPts val="1100"/>
              <a:buNone/>
            </a:pPr>
            <a:endParaRPr sz="1000">
              <a:solidFill>
                <a:schemeClr val="dk1"/>
              </a:solidFill>
            </a:endParaRPr>
          </a:p>
          <a:p>
            <a:pPr marL="0" lvl="0" indent="0" algn="l" rtl="0">
              <a:lnSpc>
                <a:spcPct val="100000"/>
              </a:lnSpc>
              <a:spcBef>
                <a:spcPts val="0"/>
              </a:spcBef>
              <a:spcAft>
                <a:spcPts val="0"/>
              </a:spcAft>
              <a:buSzPts val="1100"/>
              <a:buNone/>
            </a:pPr>
            <a:r>
              <a:rPr lang="en" sz="1000">
                <a:solidFill>
                  <a:schemeClr val="dk1"/>
                </a:solidFill>
              </a:rPr>
              <a:t>To make an objection yourself: </a:t>
            </a:r>
            <a:endParaRPr sz="1000">
              <a:solidFill>
                <a:schemeClr val="dk1"/>
              </a:solidFill>
            </a:endParaRPr>
          </a:p>
          <a:p>
            <a:pPr marL="0" lvl="0" indent="0" algn="l" rtl="0">
              <a:lnSpc>
                <a:spcPct val="100000"/>
              </a:lnSpc>
              <a:spcBef>
                <a:spcPts val="0"/>
              </a:spcBef>
              <a:spcAft>
                <a:spcPts val="0"/>
              </a:spcAft>
              <a:buSzPts val="1100"/>
              <a:buNone/>
            </a:pP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rPr>
              <a:t>you stand up and say “Objection, [insert ground of objection here]”</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rPr>
              <a:t>When the objection is made against you by the opposing counsel, you sit down until you are called to respond. </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rPr>
              <a:t>The judge will then either sustain or overrule the objection.</a:t>
            </a:r>
            <a:endParaRPr sz="1000">
              <a:solidFill>
                <a:schemeClr val="dk1"/>
              </a:solidFill>
            </a:endParaRPr>
          </a:p>
          <a:p>
            <a:pPr marL="137160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SzPts val="1100"/>
              <a:buNone/>
            </a:pPr>
            <a:r>
              <a:rPr lang="en" sz="1000">
                <a:solidFill>
                  <a:schemeClr val="dk1"/>
                </a:solidFill>
              </a:rPr>
              <a:t>For scoring, </a:t>
            </a:r>
            <a:endParaRPr sz="1000">
              <a:solidFill>
                <a:schemeClr val="dk1"/>
              </a:solidFill>
            </a:endParaRPr>
          </a:p>
          <a:p>
            <a:pPr marL="91440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rPr>
              <a:t>both FYWE and OWE competitions score objections, however, marks will not be deducted for incorrect answers unless they are used to purposely disrupt the opposition’s questioning time and their flow.</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rPr>
              <a:t>However, there are some differences between the two comps.</a:t>
            </a:r>
            <a:endParaRPr sz="1000">
              <a:solidFill>
                <a:schemeClr val="dk1"/>
              </a:solidFill>
            </a:endParaRPr>
          </a:p>
          <a:p>
            <a:pPr marL="914400" lvl="0" indent="-292100" algn="l" rtl="0">
              <a:lnSpc>
                <a:spcPct val="100000"/>
              </a:lnSpc>
              <a:spcBef>
                <a:spcPts val="0"/>
              </a:spcBef>
              <a:spcAft>
                <a:spcPts val="0"/>
              </a:spcAft>
              <a:buClr>
                <a:schemeClr val="dk1"/>
              </a:buClr>
              <a:buSzPts val="1000"/>
              <a:buAutoNum type="arabicPeriod"/>
            </a:pPr>
            <a:r>
              <a:rPr lang="en" sz="1000">
                <a:solidFill>
                  <a:schemeClr val="dk1"/>
                </a:solidFill>
              </a:rPr>
              <a:t>For OWE, if your objection is blatantly incorrect, like where it is obvious that the objection is clearly inapplicable. You will be penalised, whereas you will not be penalised for this in First year comp</a:t>
            </a:r>
            <a:endParaRPr sz="1000">
              <a:solidFill>
                <a:schemeClr val="dk1"/>
              </a:solidFill>
            </a:endParaRPr>
          </a:p>
          <a:p>
            <a:pPr marL="914400" lvl="0" indent="-292100" algn="l" rtl="0">
              <a:lnSpc>
                <a:spcPct val="100000"/>
              </a:lnSpc>
              <a:spcBef>
                <a:spcPts val="0"/>
              </a:spcBef>
              <a:spcAft>
                <a:spcPts val="0"/>
              </a:spcAft>
              <a:buClr>
                <a:schemeClr val="dk1"/>
              </a:buClr>
              <a:buSzPts val="1000"/>
              <a:buAutoNum type="arabicPeriod"/>
            </a:pPr>
            <a:r>
              <a:rPr lang="en" sz="1000">
                <a:solidFill>
                  <a:schemeClr val="dk1"/>
                </a:solidFill>
              </a:rPr>
              <a:t>Scoresheets. FYWE has a separate section where points are awarded specifically to objections. In OWE, objections are scored under the Barrister’s manner and expression. Objections are viewed holistically, examining your control in the trial and your lateral thinking. </a:t>
            </a:r>
            <a:endParaRPr sz="1000">
              <a:solidFill>
                <a:schemeClr val="dk1"/>
              </a:solidFill>
            </a:endParaRPr>
          </a:p>
          <a:p>
            <a:pPr marL="1828800" lvl="3" indent="-292100" algn="l" rtl="0">
              <a:lnSpc>
                <a:spcPct val="100000"/>
              </a:lnSpc>
              <a:spcBef>
                <a:spcPts val="0"/>
              </a:spcBef>
              <a:spcAft>
                <a:spcPts val="0"/>
              </a:spcAft>
              <a:buClr>
                <a:schemeClr val="dk1"/>
              </a:buClr>
              <a:buSzPts val="1000"/>
              <a:buChar char="●"/>
            </a:pPr>
            <a:r>
              <a:rPr lang="en" sz="1000">
                <a:solidFill>
                  <a:schemeClr val="dk1"/>
                </a:solidFill>
              </a:rPr>
              <a:t>Please refer to the scoresheets which are up on the MULSS website.</a:t>
            </a:r>
            <a:endParaRPr sz="1000">
              <a:solidFill>
                <a:schemeClr val="dk1"/>
              </a:solidFill>
            </a:endParaRPr>
          </a:p>
          <a:p>
            <a:pPr marL="182880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SzPts val="1100"/>
              <a:buNone/>
            </a:pPr>
            <a:r>
              <a:rPr lang="en" sz="1000">
                <a:solidFill>
                  <a:schemeClr val="dk1"/>
                </a:solidFill>
              </a:rPr>
              <a:t>Now handing over to Daisy to run you through leading questions. </a:t>
            </a:r>
            <a:endParaRPr sz="100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94241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Clr>
                <a:schemeClr val="dk1"/>
              </a:buClr>
              <a:buSzPts val="1000"/>
              <a:buChar char="●"/>
            </a:pPr>
            <a:r>
              <a:rPr lang="en" sz="1000" u="sng">
                <a:solidFill>
                  <a:schemeClr val="dk1"/>
                </a:solidFill>
              </a:rPr>
              <a:t>Hearsay:</a:t>
            </a:r>
            <a:r>
              <a:rPr lang="en" sz="1000">
                <a:solidFill>
                  <a:schemeClr val="dk1"/>
                </a:solidFill>
              </a:rPr>
              <a:t> Petra</a:t>
            </a:r>
            <a:endParaRPr sz="1000">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914400" lvl="1" indent="-292100" algn="just" rtl="0">
              <a:lnSpc>
                <a:spcPct val="150000"/>
              </a:lnSpc>
              <a:spcBef>
                <a:spcPts val="0"/>
              </a:spcBef>
              <a:spcAft>
                <a:spcPts val="0"/>
              </a:spcAft>
              <a:buClr>
                <a:schemeClr val="dk1"/>
              </a:buClr>
              <a:buSzPts val="1000"/>
              <a:buChar char="○"/>
            </a:pPr>
            <a:r>
              <a:rPr lang="en" sz="1000">
                <a:solidFill>
                  <a:schemeClr val="dk1"/>
                </a:solidFill>
              </a:rPr>
              <a:t>You cannot use evidence of representations made out of court to prove that the content of those representations is true</a:t>
            </a:r>
            <a:endParaRPr sz="1000">
              <a:solidFill>
                <a:schemeClr val="dk1"/>
              </a:solidFill>
            </a:endParaRPr>
          </a:p>
          <a:p>
            <a:pPr marL="1371600" lvl="2" indent="-292100" algn="l" rtl="0">
              <a:lnSpc>
                <a:spcPct val="100000"/>
              </a:lnSpc>
              <a:spcBef>
                <a:spcPts val="0"/>
              </a:spcBef>
              <a:spcAft>
                <a:spcPts val="0"/>
              </a:spcAft>
              <a:buClr>
                <a:schemeClr val="dk1"/>
              </a:buClr>
              <a:buSzPts val="1000"/>
              <a:buChar char="■"/>
            </a:pPr>
            <a:r>
              <a:rPr lang="en" sz="1000">
                <a:solidFill>
                  <a:schemeClr val="dk1"/>
                </a:solidFill>
              </a:rPr>
              <a:t>The report of another person's words or observations by a witness</a:t>
            </a:r>
            <a:endParaRPr sz="1000">
              <a:solidFill>
                <a:schemeClr val="dk1"/>
              </a:solidFill>
            </a:endParaRPr>
          </a:p>
          <a:p>
            <a:pPr marL="137160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a:solidFill>
                  <a:schemeClr val="dk1"/>
                </a:solidFill>
              </a:rPr>
              <a:t>Questions to ask yourself:</a:t>
            </a:r>
            <a:endParaRPr sz="1000">
              <a:solidFill>
                <a:schemeClr val="dk1"/>
              </a:solidFill>
            </a:endParaRPr>
          </a:p>
          <a:p>
            <a:pPr marL="1371600" lvl="2" indent="-292100" algn="l" rtl="0">
              <a:lnSpc>
                <a:spcPct val="100000"/>
              </a:lnSpc>
              <a:spcBef>
                <a:spcPts val="0"/>
              </a:spcBef>
              <a:spcAft>
                <a:spcPts val="0"/>
              </a:spcAft>
              <a:buClr>
                <a:schemeClr val="dk1"/>
              </a:buClr>
              <a:buSzPts val="1000"/>
              <a:buChar char="■"/>
            </a:pPr>
            <a:r>
              <a:rPr lang="en" sz="1000">
                <a:solidFill>
                  <a:schemeClr val="dk1"/>
                </a:solidFill>
              </a:rPr>
              <a:t>Is it an out-of-court statement/representation? (Does not have to be oral or even verbal).</a:t>
            </a:r>
            <a:endParaRPr sz="1000">
              <a:solidFill>
                <a:schemeClr val="dk1"/>
              </a:solidFill>
            </a:endParaRPr>
          </a:p>
          <a:p>
            <a:pPr marL="1371600" lvl="2" indent="-292100" algn="l" rtl="0">
              <a:lnSpc>
                <a:spcPct val="100000"/>
              </a:lnSpc>
              <a:spcBef>
                <a:spcPts val="0"/>
              </a:spcBef>
              <a:spcAft>
                <a:spcPts val="0"/>
              </a:spcAft>
              <a:buClr>
                <a:schemeClr val="dk1"/>
              </a:buClr>
              <a:buSzPts val="1000"/>
              <a:buChar char="■"/>
            </a:pPr>
            <a:r>
              <a:rPr lang="en" sz="1000">
                <a:solidFill>
                  <a:schemeClr val="dk1"/>
                </a:solidFill>
              </a:rPr>
              <a:t>Is it being used as evidence of the truth of that statement/representation?</a:t>
            </a:r>
            <a:endParaRPr sz="1000">
              <a:solidFill>
                <a:schemeClr val="dk1"/>
              </a:solidFill>
            </a:endParaRPr>
          </a:p>
          <a:p>
            <a:pPr marL="1371600" lvl="2" indent="-292100" algn="l" rtl="0">
              <a:lnSpc>
                <a:spcPct val="100000"/>
              </a:lnSpc>
              <a:spcBef>
                <a:spcPts val="0"/>
              </a:spcBef>
              <a:spcAft>
                <a:spcPts val="0"/>
              </a:spcAft>
              <a:buClr>
                <a:schemeClr val="dk1"/>
              </a:buClr>
              <a:buSzPts val="1000"/>
              <a:buChar char="■"/>
            </a:pPr>
            <a:r>
              <a:rPr lang="en" sz="1000">
                <a:solidFill>
                  <a:schemeClr val="dk1"/>
                </a:solidFill>
              </a:rPr>
              <a:t>Is it something someone who isn’t testifying in Court today said?</a:t>
            </a:r>
            <a:endParaRPr sz="1000">
              <a:solidFill>
                <a:schemeClr val="dk1"/>
              </a:solidFill>
            </a:endParaRPr>
          </a:p>
          <a:p>
            <a:pPr marL="137160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a:solidFill>
                  <a:schemeClr val="dk1"/>
                </a:solidFill>
              </a:rPr>
              <a:t>Example:</a:t>
            </a:r>
            <a:endParaRPr sz="1000">
              <a:solidFill>
                <a:schemeClr val="dk1"/>
              </a:solidFill>
            </a:endParaRPr>
          </a:p>
          <a:p>
            <a:pPr marL="1371600" lvl="2" indent="-292100" algn="l" rtl="0">
              <a:lnSpc>
                <a:spcPct val="100000"/>
              </a:lnSpc>
              <a:spcBef>
                <a:spcPts val="0"/>
              </a:spcBef>
              <a:spcAft>
                <a:spcPts val="0"/>
              </a:spcAft>
              <a:buClr>
                <a:schemeClr val="dk1"/>
              </a:buClr>
              <a:buSzPts val="1000"/>
              <a:buChar char="■"/>
            </a:pPr>
            <a:r>
              <a:rPr lang="en" sz="1000">
                <a:solidFill>
                  <a:schemeClr val="dk1"/>
                </a:solidFill>
              </a:rPr>
              <a:t>‘I wasn’t there at the time, but my best friend said that he saw the defendant rob the bank.’</a:t>
            </a:r>
            <a:endParaRPr sz="100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a:solidFill>
                  <a:schemeClr val="dk1"/>
                </a:solidFill>
              </a:rPr>
              <a:t>Exceptions? </a:t>
            </a:r>
            <a:endParaRPr sz="1000">
              <a:solidFill>
                <a:schemeClr val="dk1"/>
              </a:solidFill>
            </a:endParaRPr>
          </a:p>
          <a:p>
            <a:pPr marL="1371600" lvl="2" indent="-292100" algn="l" rtl="0">
              <a:lnSpc>
                <a:spcPct val="100000"/>
              </a:lnSpc>
              <a:spcBef>
                <a:spcPts val="0"/>
              </a:spcBef>
              <a:spcAft>
                <a:spcPts val="0"/>
              </a:spcAft>
              <a:buClr>
                <a:schemeClr val="dk1"/>
              </a:buClr>
              <a:buSzPts val="1000"/>
              <a:buChar char="■"/>
            </a:pPr>
            <a:r>
              <a:rPr lang="en" sz="1000">
                <a:solidFill>
                  <a:schemeClr val="dk1"/>
                </a:solidFill>
              </a:rPr>
              <a:t>While hearsay statements cannot be used as proof of a fact, they can be used to demonstrate somebody said a particular thing. For example the sentence above can be used to establish the speaker’s best friend said that he saw the defendant rob the bank but not the veracity of that fact.</a:t>
            </a:r>
            <a:endParaRPr sz="10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Clr>
                <a:schemeClr val="dk1"/>
              </a:buClr>
              <a:buSzPts val="1000"/>
              <a:buChar char="●"/>
            </a:pPr>
            <a:r>
              <a:rPr lang="en" sz="1000" u="sng">
                <a:solidFill>
                  <a:schemeClr val="dk1"/>
                </a:solidFill>
              </a:rPr>
              <a:t>General Advice for Objections:</a:t>
            </a:r>
            <a:r>
              <a:rPr lang="en" sz="1000">
                <a:solidFill>
                  <a:schemeClr val="dk1"/>
                </a:solidFill>
              </a:rPr>
              <a:t> Petra</a:t>
            </a:r>
            <a:endParaRPr sz="1000">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a:solidFill>
                  <a:schemeClr val="dk1"/>
                </a:solidFill>
              </a:rPr>
              <a:t>Some general advice for objections: </a:t>
            </a:r>
            <a:endParaRPr sz="100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b="1">
                <a:solidFill>
                  <a:schemeClr val="dk1"/>
                </a:solidFill>
              </a:rPr>
              <a:t>You can make multiple objections together. </a:t>
            </a:r>
            <a:r>
              <a:rPr lang="en" sz="1000">
                <a:solidFill>
                  <a:schemeClr val="dk1"/>
                </a:solidFill>
              </a:rPr>
              <a:t>Eg if the question was in Examination in chief ‘so he was abusing his cats?’ for a case on trafficking crocodiles - objections would be relevance and leading question.</a:t>
            </a:r>
            <a:endParaRPr sz="1000">
              <a:solidFill>
                <a:schemeClr val="dk1"/>
              </a:solidFill>
            </a:endParaRPr>
          </a:p>
          <a:p>
            <a:pPr marL="91440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a:solidFill>
                  <a:schemeClr val="dk1"/>
                </a:solidFill>
              </a:rPr>
              <a:t>You can object to either the barrister’s question or the witness’s answer.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b="1">
                <a:solidFill>
                  <a:schemeClr val="dk1"/>
                </a:solidFill>
              </a:rPr>
              <a:t>When you objec</a:t>
            </a:r>
            <a:r>
              <a:rPr lang="en" sz="1000">
                <a:solidFill>
                  <a:schemeClr val="dk1"/>
                </a:solidFill>
              </a:rPr>
              <a:t>t, you may be asked to explain why you have made this objection</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a:solidFill>
                  <a:schemeClr val="dk1"/>
                </a:solidFill>
              </a:rPr>
              <a:t>Objections should be</a:t>
            </a:r>
            <a:r>
              <a:rPr lang="en" sz="1000" b="1">
                <a:solidFill>
                  <a:schemeClr val="dk1"/>
                </a:solidFill>
              </a:rPr>
              <a:t> used strategically. </a:t>
            </a:r>
            <a:r>
              <a:rPr lang="en" sz="1000">
                <a:solidFill>
                  <a:schemeClr val="dk1"/>
                </a:solidFill>
              </a:rPr>
              <a:t>So even if the question/answer is objectionable, consider if it is really worth objecting.</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914400" lvl="1" indent="-292100" algn="l" rtl="0">
              <a:lnSpc>
                <a:spcPct val="100000"/>
              </a:lnSpc>
              <a:spcBef>
                <a:spcPts val="0"/>
              </a:spcBef>
              <a:spcAft>
                <a:spcPts val="0"/>
              </a:spcAft>
              <a:buClr>
                <a:schemeClr val="dk1"/>
              </a:buClr>
              <a:buSzPts val="1000"/>
              <a:buChar char="○"/>
            </a:pPr>
            <a:r>
              <a:rPr lang="en" sz="1000">
                <a:solidFill>
                  <a:schemeClr val="dk1"/>
                </a:solidFill>
              </a:rPr>
              <a:t>Many of the objections are foreseeable, so when you are preparing, you want to prepare a response to be given to the judge when asked. </a:t>
            </a:r>
            <a:endParaRPr sz="1000">
              <a:solidFill>
                <a:schemeClr val="dk1"/>
              </a:solidFill>
            </a:endParaRPr>
          </a:p>
          <a:p>
            <a:pPr marL="91440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Petra: run through sign ups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a:t>
            </a:r>
            <a:r>
              <a:rPr lang="en" sz="700">
                <a:solidFill>
                  <a:schemeClr val="dk1"/>
                </a:solidFill>
              </a:rPr>
              <a:t>         </a:t>
            </a:r>
            <a:r>
              <a:rPr lang="en">
                <a:solidFill>
                  <a:schemeClr val="dk1"/>
                </a:solidFill>
              </a:rPr>
              <a:t>Team Expectations: decide on availabilities, barrister/witness arrangements,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 blacklisted if you drop out. - do not do too much.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    10 Commandments is a great video around 40 mins - definitely try to watch this if you can - the most important point I personally took away from the video was not asking one question too many → keep your questioning concise and direct and sit down once you have enough evidence to support your case theory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       Mention that Guidebooks, Judging Guidelines, and Workshop Slides will be available on the website after the workshop (f/u Max and Chris on this)</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a:t>
            </a:r>
            <a:r>
              <a:rPr lang="en" sz="700">
                <a:solidFill>
                  <a:schemeClr val="dk1"/>
                </a:solidFill>
              </a:rPr>
              <a:t>          </a:t>
            </a:r>
            <a:r>
              <a:rPr lang="en">
                <a:solidFill>
                  <a:schemeClr val="dk1"/>
                </a:solidFill>
              </a:rPr>
              <a:t>Emphasise reading certain parts of Guidebook carefully, especially re forfeiture and swapping teams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Clr>
                <a:schemeClr val="dk1"/>
              </a:buClr>
              <a:buSzPts val="1000"/>
              <a:buChar char="●"/>
            </a:pPr>
            <a:r>
              <a:rPr lang="en" sz="1000" u="sng">
                <a:solidFill>
                  <a:schemeClr val="dk1"/>
                </a:solidFill>
              </a:rPr>
              <a:t>Trial Schedule</a:t>
            </a:r>
            <a:r>
              <a:rPr lang="en" sz="1000">
                <a:solidFill>
                  <a:schemeClr val="dk1"/>
                </a:solidFill>
              </a:rPr>
              <a:t>: Petra - we will run through these in more detail, but here is a snapshot of the trial schedule</a:t>
            </a:r>
            <a:endParaRPr sz="1000">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Appearances - 10-15 seconds (procedure on how to introduce yourself in guidebook. Both barristers have to do this - prosecution goes first and the judge will say, “I will now take appearances”)</a:t>
            </a:r>
            <a:endParaRPr sz="1000">
              <a:solidFill>
                <a:schemeClr val="dk1"/>
              </a:solidFill>
            </a:endParaRPr>
          </a:p>
          <a:p>
            <a:pPr marL="1371600" lvl="2" indent="-292100" algn="l" rtl="0">
              <a:lnSpc>
                <a:spcPct val="115000"/>
              </a:lnSpc>
              <a:spcBef>
                <a:spcPts val="0"/>
              </a:spcBef>
              <a:spcAft>
                <a:spcPts val="0"/>
              </a:spcAft>
              <a:buClr>
                <a:schemeClr val="dk1"/>
              </a:buClr>
              <a:buSzPts val="1000"/>
              <a:buChar char="■"/>
            </a:pPr>
            <a:r>
              <a:rPr lang="en" sz="1000">
                <a:solidFill>
                  <a:schemeClr val="dk1"/>
                </a:solidFill>
              </a:rPr>
              <a:t>May it please the court my name is ___ and I appear on behalf of DPP or Defendant.</a:t>
            </a: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Opening - 2 mins, (more info below)</a:t>
            </a: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Prosecution chief: 10 mins, (more info below)</a:t>
            </a: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Defence Cross: 11 mins for FYWE and 12 min for Open, (more info below)</a:t>
            </a: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Defence Chief and cross - same as above except with D’s witness (more info below)</a:t>
            </a: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Closing: 4 min in FYWE, 5 min in Open, (more info below)</a:t>
            </a: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Feedback from judge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Heidi: The problems are emailed out to competitors 48 hours prior to the competition starting. For example for Wednesday competitions, you will receive the problem on the Monday prior.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Although you may have your own process on how to start analysing and preparing for competition night and we encourage you do develop your own preparation strategy, its is recommended that you print out the problem if possible and read over it multiple times, specifically the witness statements!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Whilst you are reading the problems, you will want to notice any potential issues or discrepancies between the prosecution and defendant witness statements. Often it is effective if both team members do this individually and then come together to compare the discrepancies you both picked up 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There is no one ‘right’ way to prepare! The ultimate aim is to develop a strong case theory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Case Theory is the ‘’story’’ you tell of what before, during and after the alleged criminal act. You create this narrative using both Witness Statements - don’t make it too complex as you can often shoot yourself in the foot by doing so, and it makes it harder for a Judge to follow. Back your arguments using evidence elicited during oral testimony. You should be able to extract all the hard facts that are in the written witness statement from your witness during oral testimony, the hard part is asking questions that allow you to cast doubt upon the opposition witness and case theory, thus allowing you to discredit them.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35"/>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35"/>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2" name="Google Shape;12;p35"/>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6"/>
        <p:cNvGrpSpPr/>
        <p:nvPr/>
      </p:nvGrpSpPr>
      <p:grpSpPr>
        <a:xfrm>
          <a:off x="0" y="0"/>
          <a:ext cx="0" cy="0"/>
          <a:chOff x="0" y="0"/>
          <a:chExt cx="0" cy="0"/>
        </a:xfrm>
      </p:grpSpPr>
      <p:sp>
        <p:nvSpPr>
          <p:cNvPr id="57" name="Google Shape;57;p45"/>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58" name="Google Shape;58;p45"/>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59" name="Google Shape;59;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46"/>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46"/>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rmAutofit/>
          </a:bodyPr>
          <a:lstStyle>
            <a:lvl1pPr marL="457200" lvl="0" indent="-317500" algn="l">
              <a:lnSpc>
                <a:spcPct val="90000"/>
              </a:lnSpc>
              <a:spcBef>
                <a:spcPts val="900"/>
              </a:spcBef>
              <a:spcAft>
                <a:spcPts val="0"/>
              </a:spcAft>
              <a:buSzPts val="1400"/>
              <a:buChar char="●"/>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200"/>
              </a:spcBef>
              <a:spcAft>
                <a:spcPts val="0"/>
              </a:spcAft>
              <a:buSzPts val="1400"/>
              <a:buChar char="●"/>
              <a:defRPr/>
            </a:lvl3pPr>
            <a:lvl4pPr marL="1828800" lvl="3" indent="-317500" algn="l">
              <a:lnSpc>
                <a:spcPct val="90000"/>
              </a:lnSpc>
              <a:spcBef>
                <a:spcPts val="200"/>
              </a:spcBef>
              <a:spcAft>
                <a:spcPts val="0"/>
              </a:spcAft>
              <a:buSzPts val="1400"/>
              <a:buChar char="●"/>
              <a:defRPr/>
            </a:lvl4pPr>
            <a:lvl5pPr marL="2286000" lvl="4" indent="-317500" algn="l">
              <a:lnSpc>
                <a:spcPct val="90000"/>
              </a:lnSpc>
              <a:spcBef>
                <a:spcPts val="200"/>
              </a:spcBef>
              <a:spcAft>
                <a:spcPts val="0"/>
              </a:spcAft>
              <a:buSzPts val="1400"/>
              <a:buChar char="●"/>
              <a:defRPr/>
            </a:lvl5pPr>
            <a:lvl6pPr marL="2743200" lvl="5" indent="-317500" algn="l">
              <a:lnSpc>
                <a:spcPct val="90000"/>
              </a:lnSpc>
              <a:spcBef>
                <a:spcPts val="200"/>
              </a:spcBef>
              <a:spcAft>
                <a:spcPts val="0"/>
              </a:spcAft>
              <a:buSzPts val="1400"/>
              <a:buChar char="●"/>
              <a:defRPr/>
            </a:lvl6pPr>
            <a:lvl7pPr marL="3200400" lvl="6" indent="-317500" algn="l">
              <a:lnSpc>
                <a:spcPct val="90000"/>
              </a:lnSpc>
              <a:spcBef>
                <a:spcPts val="200"/>
              </a:spcBef>
              <a:spcAft>
                <a:spcPts val="0"/>
              </a:spcAft>
              <a:buSzPts val="1400"/>
              <a:buChar char="●"/>
              <a:defRPr/>
            </a:lvl7pPr>
            <a:lvl8pPr marL="3657600" lvl="7" indent="-317500" algn="l">
              <a:lnSpc>
                <a:spcPct val="90000"/>
              </a:lnSpc>
              <a:spcBef>
                <a:spcPts val="200"/>
              </a:spcBef>
              <a:spcAft>
                <a:spcPts val="0"/>
              </a:spcAft>
              <a:buSzPts val="1400"/>
              <a:buChar char="●"/>
              <a:defRPr/>
            </a:lvl8pPr>
            <a:lvl9pPr marL="4114800" lvl="8" indent="-317500" algn="l">
              <a:lnSpc>
                <a:spcPct val="90000"/>
              </a:lnSpc>
              <a:spcBef>
                <a:spcPts val="200"/>
              </a:spcBef>
              <a:spcAft>
                <a:spcPts val="200"/>
              </a:spcAft>
              <a:buSzPts val="1400"/>
              <a:buChar char="●"/>
              <a:defRPr/>
            </a:lvl9pPr>
          </a:lstStyle>
          <a:p>
            <a:endParaRPr/>
          </a:p>
        </p:txBody>
      </p:sp>
      <p:sp>
        <p:nvSpPr>
          <p:cNvPr id="63" name="Google Shape;63;p46"/>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4" name="Google Shape;64;p46"/>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5" name="Google Shape;65;p46"/>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6"/>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6"/>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7" name="Google Shape;17;p36"/>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8" name="Google Shape;18;p36"/>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9" name="Google Shape;19;p36"/>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0" name="Google Shape;20;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7"/>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24" name="Google Shape;24;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39"/>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9"/>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0" name="Google Shape;30;p39"/>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1" name="Google Shape;31;p39"/>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2" name="Google Shape;3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3"/>
        <p:cNvGrpSpPr/>
        <p:nvPr/>
      </p:nvGrpSpPr>
      <p:grpSpPr>
        <a:xfrm>
          <a:off x="0" y="0"/>
          <a:ext cx="0" cy="0"/>
          <a:chOff x="0" y="0"/>
          <a:chExt cx="0" cy="0"/>
        </a:xfrm>
      </p:grpSpPr>
      <p:sp>
        <p:nvSpPr>
          <p:cNvPr id="34" name="Google Shape;34;p40"/>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35" name="Google Shape;35;p40"/>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36" name="Google Shape;36;p40"/>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7" name="Google Shape;37;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41"/>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1"/>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41" name="Google Shape;41;p41"/>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42" name="Google Shape;4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3"/>
        <p:cNvGrpSpPr/>
        <p:nvPr/>
      </p:nvGrpSpPr>
      <p:grpSpPr>
        <a:xfrm>
          <a:off x="0" y="0"/>
          <a:ext cx="0" cy="0"/>
          <a:chOff x="0" y="0"/>
          <a:chExt cx="0" cy="0"/>
        </a:xfrm>
      </p:grpSpPr>
      <p:sp>
        <p:nvSpPr>
          <p:cNvPr id="44" name="Google Shape;44;p42"/>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5" name="Google Shape;45;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43"/>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3"/>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49" name="Google Shape;49;p43"/>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50" name="Google Shape;50;p43"/>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51" name="Google Shape;51;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44"/>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4"/>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5" name="Google Shape;55;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7" name="Google Shape;7;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8" name="Google Shape;8;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document/d/1c6VWxjyi9xeCzq4ArL4k99IXyW_G8kGbcqqxT1r4YLo/edit?usp=sharin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docs.google.com/document/d/1VquH8h8xkA0i8Xihn-UdCNSJqY3HzFdf2lyeft-AkqI/edit?usp=shar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groups/789299961420422/"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firstyearwitness@muls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BP2if0l-a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600"/>
              <a:buNone/>
            </a:pPr>
            <a:endParaRPr/>
          </a:p>
        </p:txBody>
      </p:sp>
      <p:sp>
        <p:nvSpPr>
          <p:cNvPr id="71" name="Google Shape;71;p1"/>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600"/>
              <a:buNone/>
            </a:pPr>
            <a:endParaRPr/>
          </a:p>
        </p:txBody>
      </p:sp>
      <p:pic>
        <p:nvPicPr>
          <p:cNvPr id="72" name="Google Shape;72;p1"/>
          <p:cNvPicPr preferRelativeResize="0"/>
          <p:nvPr/>
        </p:nvPicPr>
        <p:blipFill rotWithShape="1">
          <a:blip r:embed="rId3">
            <a:alphaModFix/>
          </a:blip>
          <a:srcRect/>
          <a:stretch/>
        </p:blipFill>
        <p:spPr>
          <a:xfrm>
            <a:off x="-131875" y="-147813"/>
            <a:ext cx="9669552" cy="5439126"/>
          </a:xfrm>
          <a:prstGeom prst="rect">
            <a:avLst/>
          </a:prstGeom>
          <a:noFill/>
          <a:ln>
            <a:noFill/>
          </a:ln>
        </p:spPr>
      </p:pic>
      <p:sp>
        <p:nvSpPr>
          <p:cNvPr id="73" name="Google Shape;73;p1"/>
          <p:cNvSpPr txBox="1"/>
          <p:nvPr/>
        </p:nvSpPr>
        <p:spPr>
          <a:xfrm>
            <a:off x="233325" y="1521750"/>
            <a:ext cx="8684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4" name="Google Shape;74;p1"/>
          <p:cNvSpPr/>
          <p:nvPr/>
        </p:nvSpPr>
        <p:spPr>
          <a:xfrm>
            <a:off x="233325" y="1511600"/>
            <a:ext cx="8910600" cy="173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txBox="1"/>
          <p:nvPr/>
        </p:nvSpPr>
        <p:spPr>
          <a:xfrm>
            <a:off x="346575" y="1971450"/>
            <a:ext cx="8684100" cy="120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2"/>
                </a:solidFill>
                <a:highlight>
                  <a:schemeClr val="dk1"/>
                </a:highlight>
                <a:latin typeface="Merriweather Light"/>
                <a:ea typeface="Merriweather Light"/>
                <a:cs typeface="Merriweather Light"/>
                <a:sym typeface="Merriweather Light"/>
              </a:rPr>
              <a:t>WELCOME!</a:t>
            </a:r>
            <a:endParaRPr sz="4000" b="0" i="0" u="none" strike="noStrike" cap="none">
              <a:solidFill>
                <a:schemeClr val="lt2"/>
              </a:solidFill>
              <a:highlight>
                <a:schemeClr val="dk1"/>
              </a:highlight>
              <a:latin typeface="Merriweather Light"/>
              <a:ea typeface="Merriweather Light"/>
              <a:cs typeface="Merriweather Light"/>
              <a:sym typeface="Merriweather Light"/>
            </a:endParaRPr>
          </a:p>
          <a:p>
            <a:pPr marL="0" marR="0" lvl="0" indent="0" algn="ctr" rtl="0">
              <a:lnSpc>
                <a:spcPct val="100000"/>
              </a:lnSpc>
              <a:spcBef>
                <a:spcPts val="0"/>
              </a:spcBef>
              <a:spcAft>
                <a:spcPts val="0"/>
              </a:spcAft>
              <a:buClr>
                <a:srgbClr val="000000"/>
              </a:buClr>
              <a:buSzPts val="2600"/>
              <a:buFont typeface="Arial"/>
              <a:buNone/>
            </a:pPr>
            <a:r>
              <a:rPr lang="en" sz="2600" b="0" i="1" u="none" strike="noStrike" cap="none">
                <a:solidFill>
                  <a:schemeClr val="accent4"/>
                </a:solidFill>
                <a:highlight>
                  <a:schemeClr val="dk1"/>
                </a:highlight>
                <a:latin typeface="Merriweather Light"/>
                <a:ea typeface="Merriweather Light"/>
                <a:cs typeface="Merriweather Light"/>
                <a:sym typeface="Merriweather Light"/>
              </a:rPr>
              <a:t>The Witness Examination Workshop will begin shortly</a:t>
            </a:r>
            <a:endParaRPr sz="2600" b="0" i="1" u="none" strike="noStrike" cap="none">
              <a:solidFill>
                <a:schemeClr val="accent4"/>
              </a:solidFill>
              <a:highlight>
                <a:schemeClr val="dk1"/>
              </a:highlight>
              <a:latin typeface="Merriweather Light"/>
              <a:ea typeface="Merriweather Light"/>
              <a:cs typeface="Merriweather Light"/>
              <a:sym typeface="Merriweather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a:extLst>
            <a:ext uri="{FF2B5EF4-FFF2-40B4-BE49-F238E27FC236}">
              <a16:creationId xmlns:a16="http://schemas.microsoft.com/office/drawing/2014/main" id="{E8166C2E-77D1-96D3-E980-84BF76E355C6}"/>
            </a:ext>
          </a:extLst>
        </p:cNvPr>
        <p:cNvGrpSpPr/>
        <p:nvPr/>
      </p:nvGrpSpPr>
      <p:grpSpPr>
        <a:xfrm>
          <a:off x="0" y="0"/>
          <a:ext cx="0" cy="0"/>
          <a:chOff x="0" y="0"/>
          <a:chExt cx="0" cy="0"/>
        </a:xfrm>
      </p:grpSpPr>
      <p:sp>
        <p:nvSpPr>
          <p:cNvPr id="184" name="Google Shape;184;p10">
            <a:extLst>
              <a:ext uri="{FF2B5EF4-FFF2-40B4-BE49-F238E27FC236}">
                <a16:creationId xmlns:a16="http://schemas.microsoft.com/office/drawing/2014/main" id="{1CFDE507-8B9A-CD27-D015-F57DE983C32B}"/>
              </a:ext>
            </a:extLst>
          </p:cNvPr>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090" dirty="0"/>
              <a:t>CASE THEORY</a:t>
            </a:r>
            <a:endParaRPr sz="3090" dirty="0"/>
          </a:p>
        </p:txBody>
      </p:sp>
      <p:sp>
        <p:nvSpPr>
          <p:cNvPr id="185" name="Google Shape;185;p10">
            <a:extLst>
              <a:ext uri="{FF2B5EF4-FFF2-40B4-BE49-F238E27FC236}">
                <a16:creationId xmlns:a16="http://schemas.microsoft.com/office/drawing/2014/main" id="{4117ACA4-9856-E3D0-132A-E88BFF53D5B3}"/>
              </a:ext>
            </a:extLst>
          </p:cNvPr>
          <p:cNvSpPr txBox="1"/>
          <p:nvPr/>
        </p:nvSpPr>
        <p:spPr>
          <a:xfrm>
            <a:off x="277100" y="1685625"/>
            <a:ext cx="5987969" cy="2769959"/>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0000"/>
              </a:lnSpc>
              <a:spcBef>
                <a:spcPts val="0"/>
              </a:spcBef>
              <a:spcAft>
                <a:spcPts val="0"/>
              </a:spcAft>
              <a:buClr>
                <a:schemeClr val="accent1"/>
              </a:buClr>
              <a:buSzPts val="2100"/>
              <a:buFont typeface="Merriweather Light"/>
              <a:buChar char="➢"/>
            </a:pPr>
            <a:r>
              <a:rPr lang="en" sz="2100" b="1" dirty="0">
                <a:solidFill>
                  <a:schemeClr val="accent1"/>
                </a:solidFill>
                <a:latin typeface="Merriweather Light"/>
                <a:ea typeface="Merriweather"/>
                <a:cs typeface="Merriweather"/>
                <a:sym typeface="Merriweather Light"/>
              </a:rPr>
              <a:t>As the prosecution:</a:t>
            </a:r>
            <a:r>
              <a:rPr lang="en-US" sz="2100" b="1" i="0" u="none" strike="noStrike" cap="none" dirty="0">
                <a:solidFill>
                  <a:schemeClr val="accent1"/>
                </a:solidFill>
                <a:latin typeface="Merriweather"/>
                <a:ea typeface="Merriweather"/>
                <a:cs typeface="Merriweather"/>
                <a:sym typeface="Merriweather"/>
              </a:rPr>
              <a:t> </a:t>
            </a:r>
          </a:p>
          <a:p>
            <a:pPr marL="914400" marR="0" lvl="1" indent="-361950" algn="l" rtl="0">
              <a:lnSpc>
                <a:spcPct val="100000"/>
              </a:lnSpc>
              <a:spcBef>
                <a:spcPts val="0"/>
              </a:spcBef>
              <a:spcAft>
                <a:spcPts val="0"/>
              </a:spcAft>
              <a:buClr>
                <a:schemeClr val="accent1"/>
              </a:buClr>
              <a:buSzPts val="2100"/>
              <a:buFont typeface="Merriweather"/>
              <a:buChar char="○"/>
            </a:pPr>
            <a:r>
              <a:rPr lang="en-US" sz="2100" i="0" u="none" strike="noStrike" cap="none" dirty="0">
                <a:solidFill>
                  <a:schemeClr val="accent1"/>
                </a:solidFill>
                <a:latin typeface="Merriweather Light" panose="00000400000000000000" pitchFamily="2" charset="0"/>
                <a:ea typeface="Merriweather"/>
                <a:cs typeface="Merriweather"/>
                <a:sym typeface="Merriweather"/>
              </a:rPr>
              <a:t>Prove your narrative</a:t>
            </a:r>
          </a:p>
          <a:p>
            <a:pPr marL="914400" marR="0" lvl="1" indent="-361950" algn="l" rtl="0">
              <a:lnSpc>
                <a:spcPct val="150000"/>
              </a:lnSpc>
              <a:spcBef>
                <a:spcPts val="0"/>
              </a:spcBef>
              <a:spcAft>
                <a:spcPts val="0"/>
              </a:spcAft>
              <a:buClr>
                <a:schemeClr val="accent1"/>
              </a:buClr>
              <a:buSzPts val="2100"/>
              <a:buFont typeface="Merriweather"/>
              <a:buChar char="○"/>
            </a:pPr>
            <a:r>
              <a:rPr lang="en" sz="2100" dirty="0">
                <a:solidFill>
                  <a:schemeClr val="accent1"/>
                </a:solidFill>
                <a:latin typeface="Merriweather Light" panose="00000400000000000000" pitchFamily="2" charset="0"/>
                <a:ea typeface="Merriweather"/>
                <a:cs typeface="Merriweather"/>
                <a:sym typeface="Merriweather"/>
              </a:rPr>
              <a:t>Beyond reasonable doubt</a:t>
            </a:r>
          </a:p>
          <a:p>
            <a:pPr marL="552450" marR="0" lvl="1" algn="l" rtl="0">
              <a:lnSpc>
                <a:spcPct val="150000"/>
              </a:lnSpc>
              <a:spcBef>
                <a:spcPts val="0"/>
              </a:spcBef>
              <a:spcAft>
                <a:spcPts val="0"/>
              </a:spcAft>
              <a:buClr>
                <a:schemeClr val="accent1"/>
              </a:buClr>
              <a:buSzPts val="2100"/>
            </a:pPr>
            <a:endParaRPr sz="2100" i="0" u="none" strike="noStrike" cap="none" dirty="0">
              <a:solidFill>
                <a:schemeClr val="accent1"/>
              </a:solidFill>
              <a:latin typeface="Merriweather"/>
              <a:ea typeface="Merriweather"/>
              <a:cs typeface="Merriweather"/>
              <a:sym typeface="Merriweather"/>
            </a:endParaRPr>
          </a:p>
          <a:p>
            <a:pPr marL="457200" marR="0" lvl="0" indent="-361950" algn="l" rtl="0">
              <a:lnSpc>
                <a:spcPct val="100000"/>
              </a:lnSpc>
              <a:spcBef>
                <a:spcPts val="0"/>
              </a:spcBef>
              <a:spcAft>
                <a:spcPts val="0"/>
              </a:spcAft>
              <a:buClr>
                <a:schemeClr val="accent1"/>
              </a:buClr>
              <a:buSzPts val="2100"/>
              <a:buFont typeface="Merriweather Light"/>
              <a:buChar char="➢"/>
            </a:pPr>
            <a:r>
              <a:rPr lang="en" sz="2100" b="1" i="0" u="none" strike="noStrike" cap="none" dirty="0">
                <a:solidFill>
                  <a:schemeClr val="accent1"/>
                </a:solidFill>
                <a:latin typeface="Merriweather Light"/>
                <a:ea typeface="Merriweather"/>
                <a:cs typeface="Merriweather"/>
                <a:sym typeface="Merriweather Light"/>
              </a:rPr>
              <a:t>As the defence:</a:t>
            </a:r>
            <a:endParaRPr sz="2100" b="1" i="0" u="none" strike="noStrike" cap="none" dirty="0">
              <a:solidFill>
                <a:schemeClr val="accent1"/>
              </a:solidFill>
              <a:latin typeface="Merriweather"/>
              <a:ea typeface="Merriweather"/>
              <a:cs typeface="Merriweather"/>
              <a:sym typeface="Merriweather"/>
            </a:endParaRPr>
          </a:p>
          <a:p>
            <a:pPr marL="914400" marR="0" lvl="1" indent="-361950" algn="l" rtl="0">
              <a:lnSpc>
                <a:spcPct val="100000"/>
              </a:lnSpc>
              <a:spcBef>
                <a:spcPts val="0"/>
              </a:spcBef>
              <a:spcAft>
                <a:spcPts val="0"/>
              </a:spcAft>
              <a:buClr>
                <a:schemeClr val="accent1"/>
              </a:buClr>
              <a:buSzPts val="2100"/>
              <a:buFont typeface="Merriweather Light"/>
              <a:buChar char="○"/>
            </a:pPr>
            <a:r>
              <a:rPr lang="en" sz="2100" i="0" u="none" strike="noStrike" cap="none" dirty="0">
                <a:solidFill>
                  <a:schemeClr val="accent1"/>
                </a:solidFill>
                <a:latin typeface="Merriweather Light" panose="00000400000000000000" pitchFamily="2" charset="0"/>
                <a:ea typeface="Merriweather Light"/>
                <a:cs typeface="Merriweather Light"/>
                <a:sym typeface="Merriweather"/>
              </a:rPr>
              <a:t>Proving a case theory? Not neccesary</a:t>
            </a:r>
          </a:p>
          <a:p>
            <a:pPr marL="914400" marR="0" lvl="1" indent="-361950" algn="l" rtl="0">
              <a:lnSpc>
                <a:spcPct val="100000"/>
              </a:lnSpc>
              <a:spcBef>
                <a:spcPts val="0"/>
              </a:spcBef>
              <a:spcAft>
                <a:spcPts val="0"/>
              </a:spcAft>
              <a:buClr>
                <a:schemeClr val="accent1"/>
              </a:buClr>
              <a:buSzPts val="2100"/>
              <a:buFont typeface="Merriweather Light"/>
              <a:buChar char="○"/>
            </a:pPr>
            <a:r>
              <a:rPr lang="en-AU" sz="2100" i="0" u="none" strike="noStrike" cap="none" dirty="0">
                <a:solidFill>
                  <a:schemeClr val="accent1"/>
                </a:solidFill>
                <a:latin typeface="Merriweather Light"/>
                <a:ea typeface="Merriweather Light"/>
                <a:cs typeface="Merriweather Light"/>
                <a:sym typeface="Merriweather Light"/>
              </a:rPr>
              <a:t>Poke holes!</a:t>
            </a:r>
            <a:endParaRPr sz="2100" i="0" u="none" strike="noStrike" cap="none" dirty="0">
              <a:solidFill>
                <a:schemeClr val="accent1"/>
              </a:solidFill>
              <a:latin typeface="Merriweather Light"/>
              <a:ea typeface="Merriweather Light"/>
              <a:cs typeface="Merriweather Light"/>
              <a:sym typeface="Merriweather Light"/>
            </a:endParaRPr>
          </a:p>
        </p:txBody>
      </p:sp>
      <p:sp>
        <p:nvSpPr>
          <p:cNvPr id="5" name="Google Shape;185;p10">
            <a:extLst>
              <a:ext uri="{FF2B5EF4-FFF2-40B4-BE49-F238E27FC236}">
                <a16:creationId xmlns:a16="http://schemas.microsoft.com/office/drawing/2014/main" id="{B7DF99E3-31FD-30C9-3E3B-1674631481F7}"/>
              </a:ext>
            </a:extLst>
          </p:cNvPr>
          <p:cNvSpPr txBox="1"/>
          <p:nvPr/>
        </p:nvSpPr>
        <p:spPr>
          <a:xfrm>
            <a:off x="5172075" y="1685625"/>
            <a:ext cx="3892469" cy="1477297"/>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0000"/>
              </a:lnSpc>
              <a:spcBef>
                <a:spcPts val="0"/>
              </a:spcBef>
              <a:spcAft>
                <a:spcPts val="0"/>
              </a:spcAft>
              <a:buClr>
                <a:schemeClr val="accent1"/>
              </a:buClr>
              <a:buSzPts val="2100"/>
              <a:buFont typeface="Merriweather Light"/>
              <a:buChar char="➢"/>
            </a:pPr>
            <a:r>
              <a:rPr lang="en-AU" sz="2100" b="1" i="0" u="none" strike="noStrike" cap="none" dirty="0">
                <a:solidFill>
                  <a:schemeClr val="accent1"/>
                </a:solidFill>
                <a:latin typeface="Merriweather Light"/>
                <a:ea typeface="Merriweather"/>
                <a:cs typeface="Merriweather"/>
                <a:sym typeface="Merriweather Light"/>
              </a:rPr>
              <a:t>For</a:t>
            </a:r>
            <a:r>
              <a:rPr lang="en" sz="2100" b="1" dirty="0">
                <a:solidFill>
                  <a:schemeClr val="accent1"/>
                </a:solidFill>
                <a:latin typeface="Merriweather Light"/>
                <a:ea typeface="Merriweather"/>
                <a:cs typeface="Merriweather"/>
                <a:sym typeface="Merriweather Light"/>
              </a:rPr>
              <a:t> both sides:</a:t>
            </a:r>
            <a:endParaRPr lang="en-US" sz="2100" b="1" i="0" u="none" strike="noStrike" cap="none" dirty="0">
              <a:solidFill>
                <a:schemeClr val="accent1"/>
              </a:solidFill>
              <a:latin typeface="Merriweather"/>
              <a:ea typeface="Merriweather"/>
              <a:cs typeface="Merriweather"/>
              <a:sym typeface="Merriweather"/>
            </a:endParaRPr>
          </a:p>
          <a:p>
            <a:pPr marL="914400" marR="0" lvl="1" indent="-361950" algn="l" rtl="0">
              <a:lnSpc>
                <a:spcPct val="100000"/>
              </a:lnSpc>
              <a:spcBef>
                <a:spcPts val="0"/>
              </a:spcBef>
              <a:spcAft>
                <a:spcPts val="0"/>
              </a:spcAft>
              <a:buClr>
                <a:schemeClr val="accent1"/>
              </a:buClr>
              <a:buSzPts val="2100"/>
              <a:buFont typeface="Merriweather"/>
              <a:buChar char="○"/>
            </a:pPr>
            <a:r>
              <a:rPr lang="en-US" sz="2100" dirty="0">
                <a:solidFill>
                  <a:schemeClr val="accent1"/>
                </a:solidFill>
                <a:latin typeface="Merriweather Light" panose="00000400000000000000" pitchFamily="2" charset="0"/>
                <a:ea typeface="Merriweather"/>
                <a:cs typeface="Merriweather"/>
                <a:sym typeface="Merriweather"/>
              </a:rPr>
              <a:t>Keep it simple!</a:t>
            </a:r>
          </a:p>
          <a:p>
            <a:pPr marL="914400" marR="0" lvl="1" indent="-361950" algn="l" rtl="0">
              <a:lnSpc>
                <a:spcPct val="100000"/>
              </a:lnSpc>
              <a:spcBef>
                <a:spcPts val="0"/>
              </a:spcBef>
              <a:spcAft>
                <a:spcPts val="0"/>
              </a:spcAft>
              <a:buClr>
                <a:schemeClr val="accent1"/>
              </a:buClr>
              <a:buSzPts val="2100"/>
              <a:buFont typeface="Merriweather"/>
              <a:buChar char="○"/>
            </a:pPr>
            <a:r>
              <a:rPr lang="en-US" sz="2100" i="0" u="none" strike="noStrike" cap="none" dirty="0">
                <a:solidFill>
                  <a:schemeClr val="accent1"/>
                </a:solidFill>
                <a:latin typeface="Merriweather Light" panose="00000400000000000000" pitchFamily="2" charset="0"/>
                <a:ea typeface="Merriweather"/>
                <a:cs typeface="Merriweather"/>
                <a:sym typeface="Merriweather"/>
              </a:rPr>
              <a:t>Discredit the other witness</a:t>
            </a:r>
          </a:p>
        </p:txBody>
      </p:sp>
    </p:spTree>
    <p:extLst>
      <p:ext uri="{BB962C8B-B14F-4D97-AF65-F5344CB8AC3E}">
        <p14:creationId xmlns:p14="http://schemas.microsoft.com/office/powerpoint/2010/main" val="1923665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START WRITING </a:t>
            </a:r>
            <a:endParaRPr/>
          </a:p>
        </p:txBody>
      </p:sp>
      <p:sp>
        <p:nvSpPr>
          <p:cNvPr id="232" name="Google Shape;232;p12"/>
          <p:cNvSpPr txBox="1"/>
          <p:nvPr/>
        </p:nvSpPr>
        <p:spPr>
          <a:xfrm>
            <a:off x="323275" y="1570175"/>
            <a:ext cx="8520600" cy="1957200"/>
          </a:xfrm>
          <a:prstGeom prst="rect">
            <a:avLst/>
          </a:prstGeom>
          <a:noFill/>
          <a:ln>
            <a:noFill/>
          </a:ln>
        </p:spPr>
        <p:txBody>
          <a:bodyPr spcFirstLastPara="1" wrap="square" lIns="91425" tIns="91425" rIns="91425" bIns="91425" anchor="t" anchorCtr="0">
            <a:normAutofit fontScale="62500" lnSpcReduction="20000"/>
          </a:bodyPr>
          <a:lstStyle/>
          <a:p>
            <a:pPr marL="457200" marR="0" lvl="0" indent="-319943" algn="l" rtl="0">
              <a:lnSpc>
                <a:spcPct val="115000"/>
              </a:lnSpc>
              <a:spcBef>
                <a:spcPts val="0"/>
              </a:spcBef>
              <a:spcAft>
                <a:spcPts val="0"/>
              </a:spcAft>
              <a:buClr>
                <a:schemeClr val="accent1"/>
              </a:buClr>
              <a:buSzPct val="100000"/>
              <a:buFont typeface="Merriweather Light"/>
              <a:buChar char="➢"/>
            </a:pPr>
            <a:r>
              <a:rPr lang="en" sz="2300" b="1" i="0" u="none" strike="noStrike" cap="none" dirty="0">
                <a:solidFill>
                  <a:schemeClr val="accent1"/>
                </a:solidFill>
                <a:latin typeface="Merriweather"/>
                <a:ea typeface="Merriweather"/>
                <a:cs typeface="Merriweather"/>
                <a:sym typeface="Merriweather"/>
              </a:rPr>
              <a:t>IMPORTANT: </a:t>
            </a:r>
            <a:r>
              <a:rPr lang="en" sz="2300" b="0" i="0" u="none" strike="noStrike" cap="none" dirty="0">
                <a:solidFill>
                  <a:schemeClr val="accent1"/>
                </a:solidFill>
                <a:latin typeface="Merriweather Light"/>
                <a:ea typeface="Merriweather Light"/>
                <a:cs typeface="Merriweather Light"/>
                <a:sym typeface="Merriweather Light"/>
              </a:rPr>
              <a:t>Agree upon your </a:t>
            </a:r>
            <a:r>
              <a:rPr lang="en" sz="2300" b="1" i="0" u="none" strike="noStrike" cap="none" dirty="0">
                <a:solidFill>
                  <a:schemeClr val="accent1"/>
                </a:solidFill>
                <a:latin typeface="Merriweather"/>
                <a:ea typeface="Merriweather"/>
                <a:cs typeface="Merriweather"/>
                <a:sym typeface="Merriweather"/>
              </a:rPr>
              <a:t>Case Theory  </a:t>
            </a:r>
            <a:endParaRPr sz="2300" b="0" i="0" u="none" strike="noStrike" cap="none" dirty="0">
              <a:solidFill>
                <a:schemeClr val="accent1"/>
              </a:solidFill>
              <a:latin typeface="Merriweather Light"/>
              <a:ea typeface="Merriweather Light"/>
              <a:cs typeface="Merriweather Light"/>
              <a:sym typeface="Merriweather Light"/>
            </a:endParaRPr>
          </a:p>
          <a:p>
            <a:pPr marL="457200" marR="0" lvl="0" indent="-319943" algn="l" rtl="0">
              <a:lnSpc>
                <a:spcPct val="115000"/>
              </a:lnSpc>
              <a:spcBef>
                <a:spcPts val="0"/>
              </a:spcBef>
              <a:spcAft>
                <a:spcPts val="0"/>
              </a:spcAft>
              <a:buClr>
                <a:schemeClr val="accent1"/>
              </a:buClr>
              <a:buSzPct val="100000"/>
              <a:buFont typeface="Merriweather Light"/>
              <a:buChar char="➢"/>
            </a:pPr>
            <a:r>
              <a:rPr lang="en" sz="2300" b="0" i="0" u="none" strike="noStrike" cap="none" dirty="0">
                <a:solidFill>
                  <a:schemeClr val="accent1"/>
                </a:solidFill>
                <a:latin typeface="Merriweather Light"/>
                <a:ea typeface="Merriweather Light"/>
                <a:cs typeface="Merriweather Light"/>
                <a:sym typeface="Merriweather Light"/>
              </a:rPr>
              <a:t>Write </a:t>
            </a:r>
            <a:r>
              <a:rPr lang="en" sz="2300" b="1" i="0" u="none" strike="noStrike" cap="none" dirty="0">
                <a:solidFill>
                  <a:schemeClr val="accent1"/>
                </a:solidFill>
                <a:latin typeface="Merriweather"/>
                <a:ea typeface="Merriweather"/>
                <a:cs typeface="Merriweather"/>
                <a:sym typeface="Merriweather"/>
              </a:rPr>
              <a:t>Opening </a:t>
            </a:r>
            <a:endParaRPr sz="2300" b="1" i="0" u="none" strike="noStrike" cap="none" dirty="0">
              <a:solidFill>
                <a:schemeClr val="accent1"/>
              </a:solidFill>
              <a:latin typeface="Merriweather"/>
              <a:ea typeface="Merriweather"/>
              <a:cs typeface="Merriweather"/>
              <a:sym typeface="Merriweather"/>
            </a:endParaRPr>
          </a:p>
          <a:p>
            <a:pPr marL="1371600" marR="0" lvl="1" indent="-304068" algn="l" rtl="0">
              <a:lnSpc>
                <a:spcPct val="100000"/>
              </a:lnSpc>
              <a:spcBef>
                <a:spcPts val="0"/>
              </a:spcBef>
              <a:spcAft>
                <a:spcPts val="0"/>
              </a:spcAft>
              <a:buClr>
                <a:schemeClr val="accent1"/>
              </a:buClr>
              <a:buSzPct val="100000"/>
              <a:buFont typeface="Merriweather Light"/>
              <a:buChar char="○"/>
            </a:pPr>
            <a:r>
              <a:rPr lang="en" sz="1900" b="0" i="0" u="none" strike="noStrike" cap="none" dirty="0">
                <a:solidFill>
                  <a:schemeClr val="accent1"/>
                </a:solidFill>
                <a:latin typeface="Merriweather Light"/>
                <a:ea typeface="Merriweather Light"/>
                <a:cs typeface="Merriweather Light"/>
                <a:sym typeface="Merriweather Light"/>
              </a:rPr>
              <a:t>Defence v Prosecution Openings</a:t>
            </a:r>
            <a:endParaRPr sz="1900" b="0" i="0" u="none" strike="noStrike" cap="none" dirty="0">
              <a:solidFill>
                <a:schemeClr val="accent1"/>
              </a:solidFill>
              <a:latin typeface="Merriweather Light"/>
              <a:ea typeface="Merriweather Light"/>
              <a:cs typeface="Merriweather Light"/>
              <a:sym typeface="Merriweather Light"/>
            </a:endParaRPr>
          </a:p>
          <a:p>
            <a:pPr marL="457200" marR="0" lvl="0" indent="-319943" algn="l" rtl="0">
              <a:lnSpc>
                <a:spcPct val="115000"/>
              </a:lnSpc>
              <a:spcBef>
                <a:spcPts val="0"/>
              </a:spcBef>
              <a:spcAft>
                <a:spcPts val="0"/>
              </a:spcAft>
              <a:buClr>
                <a:schemeClr val="accent1"/>
              </a:buClr>
              <a:buSzPct val="100000"/>
              <a:buFont typeface="Merriweather Light"/>
              <a:buChar char="➢"/>
            </a:pPr>
            <a:r>
              <a:rPr lang="en" sz="2300" b="0" i="0" u="none" strike="noStrike" cap="none" dirty="0">
                <a:solidFill>
                  <a:schemeClr val="accent1"/>
                </a:solidFill>
                <a:latin typeface="Merriweather Light"/>
                <a:ea typeface="Merriweather Light"/>
                <a:cs typeface="Merriweather Light"/>
                <a:sym typeface="Merriweather Light"/>
              </a:rPr>
              <a:t>Prepare </a:t>
            </a:r>
            <a:r>
              <a:rPr lang="en" sz="2300" b="1" i="0" u="none" strike="noStrike" cap="none" dirty="0">
                <a:solidFill>
                  <a:schemeClr val="accent1"/>
                </a:solidFill>
                <a:latin typeface="Merriweather"/>
                <a:ea typeface="Merriweather"/>
                <a:cs typeface="Merriweather"/>
                <a:sym typeface="Merriweather"/>
              </a:rPr>
              <a:t>Cross Examination </a:t>
            </a:r>
            <a:endParaRPr sz="2300" b="0" i="0" u="none" strike="noStrike" cap="none" dirty="0">
              <a:solidFill>
                <a:schemeClr val="accent1"/>
              </a:solidFill>
              <a:latin typeface="Merriweather Light"/>
              <a:ea typeface="Merriweather Light"/>
              <a:cs typeface="Merriweather Light"/>
              <a:sym typeface="Merriweather Light"/>
            </a:endParaRPr>
          </a:p>
          <a:p>
            <a:pPr marL="457200" marR="0" lvl="0" indent="-319943" algn="l" rtl="0">
              <a:lnSpc>
                <a:spcPct val="115000"/>
              </a:lnSpc>
              <a:spcBef>
                <a:spcPts val="0"/>
              </a:spcBef>
              <a:spcAft>
                <a:spcPts val="0"/>
              </a:spcAft>
              <a:buClr>
                <a:schemeClr val="accent1"/>
              </a:buClr>
              <a:buSzPct val="100000"/>
              <a:buFont typeface="Merriweather Light"/>
              <a:buChar char="➢"/>
            </a:pPr>
            <a:r>
              <a:rPr lang="en" sz="2300" b="0" i="0" u="none" strike="noStrike" cap="none" dirty="0">
                <a:solidFill>
                  <a:schemeClr val="accent1"/>
                </a:solidFill>
                <a:latin typeface="Merriweather Light"/>
                <a:ea typeface="Merriweather Light"/>
                <a:cs typeface="Merriweather Light"/>
                <a:sym typeface="Merriweather Light"/>
              </a:rPr>
              <a:t>Prepare </a:t>
            </a:r>
            <a:r>
              <a:rPr lang="en" sz="2300" b="1" i="0" u="none" strike="noStrike" cap="none" dirty="0">
                <a:solidFill>
                  <a:schemeClr val="accent1"/>
                </a:solidFill>
                <a:latin typeface="Merriweather"/>
                <a:ea typeface="Merriweather"/>
                <a:cs typeface="Merriweather"/>
                <a:sym typeface="Merriweather"/>
              </a:rPr>
              <a:t>Examination in Chief </a:t>
            </a:r>
            <a:endParaRPr sz="2300" b="0" i="0" u="none" strike="noStrike" cap="none" dirty="0">
              <a:solidFill>
                <a:schemeClr val="accent1"/>
              </a:solidFill>
              <a:latin typeface="Merriweather Light"/>
              <a:ea typeface="Merriweather Light"/>
              <a:cs typeface="Merriweather Light"/>
              <a:sym typeface="Merriweather Light"/>
            </a:endParaRPr>
          </a:p>
          <a:p>
            <a:pPr marL="457200" marR="0" lvl="0" indent="-319943" algn="l" rtl="0">
              <a:lnSpc>
                <a:spcPct val="115000"/>
              </a:lnSpc>
              <a:spcBef>
                <a:spcPts val="0"/>
              </a:spcBef>
              <a:spcAft>
                <a:spcPts val="0"/>
              </a:spcAft>
              <a:buClr>
                <a:schemeClr val="accent1"/>
              </a:buClr>
              <a:buSzPct val="100000"/>
              <a:buFont typeface="Merriweather Light"/>
              <a:buChar char="➢"/>
            </a:pPr>
            <a:r>
              <a:rPr lang="en" sz="2300" b="0" i="0" u="none" strike="noStrike" cap="none" dirty="0">
                <a:solidFill>
                  <a:schemeClr val="accent1"/>
                </a:solidFill>
                <a:latin typeface="Merriweather Light"/>
                <a:ea typeface="Merriweather Light"/>
                <a:cs typeface="Merriweather Light"/>
                <a:sym typeface="Merriweather Light"/>
              </a:rPr>
              <a:t>Write </a:t>
            </a:r>
            <a:r>
              <a:rPr lang="en" sz="2300" b="1" i="0" u="none" strike="noStrike" cap="none" dirty="0">
                <a:solidFill>
                  <a:schemeClr val="accent1"/>
                </a:solidFill>
                <a:latin typeface="Merriweather"/>
                <a:ea typeface="Merriweather"/>
                <a:cs typeface="Merriweather"/>
                <a:sym typeface="Merriweather"/>
              </a:rPr>
              <a:t>Closing </a:t>
            </a:r>
            <a:endParaRPr sz="2300" b="0" i="0" u="none" strike="noStrike" cap="none" dirty="0">
              <a:solidFill>
                <a:schemeClr val="accent1"/>
              </a:solidFill>
              <a:latin typeface="Merriweather Light"/>
              <a:ea typeface="Merriweather Light"/>
              <a:cs typeface="Merriweather Light"/>
              <a:sym typeface="Merriweather Light"/>
            </a:endParaRPr>
          </a:p>
          <a:p>
            <a:pPr marL="1371600" marR="0" lvl="1" indent="-300037" algn="l" rtl="0">
              <a:lnSpc>
                <a:spcPct val="100000"/>
              </a:lnSpc>
              <a:spcBef>
                <a:spcPts val="0"/>
              </a:spcBef>
              <a:spcAft>
                <a:spcPts val="0"/>
              </a:spcAft>
              <a:buClr>
                <a:schemeClr val="accent1"/>
              </a:buClr>
              <a:buSzPct val="100000"/>
              <a:buFont typeface="Merriweather Light"/>
              <a:buChar char="○"/>
            </a:pPr>
            <a:r>
              <a:rPr lang="en" sz="1800" b="0" i="0" u="none" strike="noStrike" cap="none" dirty="0">
                <a:solidFill>
                  <a:schemeClr val="accent1"/>
                </a:solidFill>
                <a:latin typeface="Merriweather Light"/>
                <a:ea typeface="Merriweather Light"/>
                <a:cs typeface="Merriweather Light"/>
                <a:sym typeface="Merriweather Light"/>
              </a:rPr>
              <a:t>Keep this flexible - your </a:t>
            </a:r>
            <a:r>
              <a:rPr lang="en" sz="1800" b="1" i="0" u="none" strike="noStrike" cap="none" dirty="0">
                <a:solidFill>
                  <a:schemeClr val="accent1"/>
                </a:solidFill>
                <a:latin typeface="Merriweather"/>
                <a:ea typeface="Merriweather"/>
                <a:cs typeface="Merriweather"/>
                <a:sym typeface="Merriweather"/>
              </a:rPr>
              <a:t>Closing </a:t>
            </a:r>
            <a:r>
              <a:rPr lang="en" sz="1800" b="0" i="0" u="none" strike="noStrike" cap="none" dirty="0">
                <a:solidFill>
                  <a:schemeClr val="accent1"/>
                </a:solidFill>
                <a:latin typeface="Merriweather Light"/>
                <a:ea typeface="Merriweather Light"/>
                <a:cs typeface="Merriweather Light"/>
                <a:sym typeface="Merriweather Light"/>
              </a:rPr>
              <a:t>may change depending on what evidence is elicited during oral testimony </a:t>
            </a:r>
            <a:endParaRPr sz="1800" b="0" i="0" u="none" strike="noStrike" cap="none" dirty="0">
              <a:solidFill>
                <a:schemeClr val="accent1"/>
              </a:solidFill>
              <a:latin typeface="Merriweather Light"/>
              <a:ea typeface="Merriweather Light"/>
              <a:cs typeface="Merriweather Light"/>
              <a:sym typeface="Merriweather Light"/>
            </a:endParaRPr>
          </a:p>
          <a:p>
            <a:pPr marL="1371600" marR="0" lvl="1" indent="-300037" algn="l" rtl="0">
              <a:lnSpc>
                <a:spcPct val="100000"/>
              </a:lnSpc>
              <a:spcBef>
                <a:spcPts val="0"/>
              </a:spcBef>
              <a:spcAft>
                <a:spcPts val="0"/>
              </a:spcAft>
              <a:buClr>
                <a:schemeClr val="accent1"/>
              </a:buClr>
              <a:buSzPct val="100000"/>
              <a:buFont typeface="Merriweather Light"/>
              <a:buChar char="○"/>
            </a:pPr>
            <a:r>
              <a:rPr lang="en" sz="1800" b="0" i="0" u="none" strike="noStrike" cap="none" dirty="0">
                <a:solidFill>
                  <a:schemeClr val="accent1"/>
                </a:solidFill>
                <a:latin typeface="Merriweather Light"/>
                <a:ea typeface="Merriweather Light"/>
                <a:cs typeface="Merriweather Light"/>
                <a:sym typeface="Merriweather Light"/>
              </a:rPr>
              <a:t>Could be worth doing this first in order to help you develop your main arguments</a:t>
            </a:r>
            <a:endParaRPr sz="1800" b="0" i="0" u="none" strike="noStrike" cap="none" dirty="0">
              <a:solidFill>
                <a:schemeClr val="accent1"/>
              </a:solidFill>
              <a:latin typeface="Merriweather Light"/>
              <a:ea typeface="Merriweather Light"/>
              <a:cs typeface="Merriweather Light"/>
              <a:sym typeface="Merriweather Light"/>
            </a:endParaRPr>
          </a:p>
        </p:txBody>
      </p:sp>
      <p:pic>
        <p:nvPicPr>
          <p:cNvPr id="233" name="Google Shape;233;p12"/>
          <p:cNvPicPr preferRelativeResize="0"/>
          <p:nvPr/>
        </p:nvPicPr>
        <p:blipFill rotWithShape="1">
          <a:blip r:embed="rId3">
            <a:alphaModFix/>
          </a:blip>
          <a:srcRect/>
          <a:stretch/>
        </p:blipFill>
        <p:spPr>
          <a:xfrm>
            <a:off x="463125" y="3303550"/>
            <a:ext cx="4847901" cy="1685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OPENING STRUCTURE: PROSECUTION</a:t>
            </a:r>
            <a:endParaRPr/>
          </a:p>
        </p:txBody>
      </p:sp>
      <p:sp>
        <p:nvSpPr>
          <p:cNvPr id="239" name="Google Shape;239;p13"/>
          <p:cNvSpPr txBox="1"/>
          <p:nvPr/>
        </p:nvSpPr>
        <p:spPr>
          <a:xfrm>
            <a:off x="311725" y="1570175"/>
            <a:ext cx="8624400" cy="29862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50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a:ea typeface="Merriweather"/>
                <a:cs typeface="Merriweather"/>
                <a:sym typeface="Merriweather"/>
              </a:rPr>
              <a:t>Introduce Defendant (and your Witness) + Legal Charge </a:t>
            </a:r>
            <a:endParaRPr sz="1400" b="0" i="0" u="none" strike="noStrike" cap="none">
              <a:solidFill>
                <a:schemeClr val="accent1"/>
              </a:solidFill>
              <a:latin typeface="Merriweather"/>
              <a:ea typeface="Merriweather"/>
              <a:cs typeface="Merriweather"/>
              <a:sym typeface="Merriweather"/>
            </a:endParaRPr>
          </a:p>
          <a:p>
            <a:pPr marL="457200" marR="0" lvl="0" indent="-317500" algn="l" rtl="0">
              <a:lnSpc>
                <a:spcPct val="150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a:ea typeface="Merriweather"/>
                <a:cs typeface="Merriweather"/>
                <a:sym typeface="Merriweather"/>
              </a:rPr>
              <a:t>Overview of </a:t>
            </a:r>
            <a:r>
              <a:rPr lang="en" sz="1400" b="1" i="0" u="none" strike="noStrike" cap="none">
                <a:solidFill>
                  <a:schemeClr val="accent1"/>
                </a:solidFill>
                <a:latin typeface="Merriweather"/>
                <a:ea typeface="Merriweather"/>
                <a:cs typeface="Merriweather"/>
                <a:sym typeface="Merriweather"/>
              </a:rPr>
              <a:t>Commonly Accepted Facts</a:t>
            </a:r>
            <a:endParaRPr sz="1400" b="1" i="0" u="none" strike="noStrike" cap="none">
              <a:solidFill>
                <a:schemeClr val="accent1"/>
              </a:solidFill>
              <a:latin typeface="Merriweather"/>
              <a:ea typeface="Merriweather"/>
              <a:cs typeface="Merriweather"/>
              <a:sym typeface="Merriweather"/>
            </a:endParaRPr>
          </a:p>
          <a:p>
            <a:pPr marL="457200" marR="0" lvl="0" indent="-317500" algn="l" rtl="0">
              <a:lnSpc>
                <a:spcPct val="150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a:ea typeface="Merriweather"/>
                <a:cs typeface="Merriweather"/>
                <a:sym typeface="Merriweather"/>
              </a:rPr>
              <a:t>Set out </a:t>
            </a:r>
            <a:r>
              <a:rPr lang="en" sz="1400" b="1" i="0" u="none" strike="noStrike" cap="none">
                <a:solidFill>
                  <a:schemeClr val="accent1"/>
                </a:solidFill>
                <a:latin typeface="Merriweather"/>
                <a:ea typeface="Merriweather"/>
                <a:cs typeface="Merriweather"/>
                <a:sym typeface="Merriweather"/>
              </a:rPr>
              <a:t>Key Issues in Trial </a:t>
            </a:r>
            <a:endParaRPr sz="1400" b="1" i="0" u="none" strike="noStrike" cap="none">
              <a:solidFill>
                <a:schemeClr val="accent1"/>
              </a:solidFill>
              <a:latin typeface="Merriweather"/>
              <a:ea typeface="Merriweather"/>
              <a:cs typeface="Merriweather"/>
              <a:sym typeface="Merriweather"/>
            </a:endParaRPr>
          </a:p>
          <a:p>
            <a:pPr marL="457200" marR="0" lvl="0" indent="-317500" algn="l" rtl="0">
              <a:lnSpc>
                <a:spcPct val="150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a:ea typeface="Merriweather"/>
                <a:cs typeface="Merriweather"/>
                <a:sym typeface="Merriweather"/>
              </a:rPr>
              <a:t>Prosecution Allegations (</a:t>
            </a:r>
            <a:r>
              <a:rPr lang="en" sz="1400" b="1" i="0" u="none" strike="noStrike" cap="none">
                <a:solidFill>
                  <a:schemeClr val="accent1"/>
                </a:solidFill>
                <a:latin typeface="Merriweather"/>
                <a:ea typeface="Merriweather"/>
                <a:cs typeface="Merriweather"/>
                <a:sym typeface="Merriweather"/>
              </a:rPr>
              <a:t>CASE THEORY</a:t>
            </a:r>
            <a:r>
              <a:rPr lang="en" sz="1400" b="0" i="0" u="none" strike="noStrike" cap="none">
                <a:solidFill>
                  <a:schemeClr val="accent1"/>
                </a:solidFill>
                <a:latin typeface="Merriweather"/>
                <a:ea typeface="Merriweather"/>
                <a:cs typeface="Merriweather"/>
                <a:sym typeface="Merriweather"/>
              </a:rPr>
              <a:t>) -&gt; VERY BRIEF </a:t>
            </a:r>
            <a:endParaRPr sz="1400" b="0" i="0" u="none" strike="noStrike" cap="none">
              <a:solidFill>
                <a:schemeClr val="accent1"/>
              </a:solidFill>
              <a:latin typeface="Merriweather"/>
              <a:ea typeface="Merriweather"/>
              <a:cs typeface="Merriweather"/>
              <a:sym typeface="Merriweather"/>
            </a:endParaRPr>
          </a:p>
          <a:p>
            <a:pPr marL="914400" marR="0" lvl="1" indent="-317500" algn="l" rtl="0">
              <a:lnSpc>
                <a:spcPct val="150000"/>
              </a:lnSpc>
              <a:spcBef>
                <a:spcPts val="0"/>
              </a:spcBef>
              <a:spcAft>
                <a:spcPts val="0"/>
              </a:spcAft>
              <a:buClr>
                <a:schemeClr val="accent1"/>
              </a:buClr>
              <a:buSzPts val="1400"/>
              <a:buFont typeface="Merriweather"/>
              <a:buChar char="○"/>
            </a:pPr>
            <a:r>
              <a:rPr lang="en" sz="1400" b="1" i="0" u="none" strike="noStrike" cap="none">
                <a:solidFill>
                  <a:schemeClr val="accent1"/>
                </a:solidFill>
                <a:latin typeface="Merriweather"/>
                <a:ea typeface="Merriweather"/>
                <a:cs typeface="Merriweather"/>
                <a:sym typeface="Merriweather"/>
              </a:rPr>
              <a:t>Not evidence or arguments</a:t>
            </a:r>
            <a:endParaRPr sz="1400" b="1" i="0" u="none" strike="noStrike" cap="none">
              <a:solidFill>
                <a:schemeClr val="accent1"/>
              </a:solidFill>
              <a:latin typeface="Merriweather"/>
              <a:ea typeface="Merriweather"/>
              <a:cs typeface="Merriweather"/>
              <a:sym typeface="Merriweather"/>
            </a:endParaRPr>
          </a:p>
          <a:p>
            <a:pPr marL="457200" marR="0" lvl="0" indent="-317500" algn="l" rtl="0">
              <a:lnSpc>
                <a:spcPct val="150000"/>
              </a:lnSpc>
              <a:spcBef>
                <a:spcPts val="0"/>
              </a:spcBef>
              <a:spcAft>
                <a:spcPts val="0"/>
              </a:spcAft>
              <a:buClr>
                <a:schemeClr val="accent1"/>
              </a:buClr>
              <a:buSzPts val="1400"/>
              <a:buFont typeface="Merriweather"/>
              <a:buChar char="➢"/>
            </a:pPr>
            <a:r>
              <a:rPr lang="en" sz="1400" b="1" i="0" u="none" strike="noStrike" cap="none">
                <a:solidFill>
                  <a:schemeClr val="accent1"/>
                </a:solidFill>
                <a:latin typeface="Merriweather"/>
                <a:ea typeface="Merriweather"/>
                <a:cs typeface="Merriweather"/>
                <a:sym typeface="Merriweather"/>
              </a:rPr>
              <a:t>Example of Closing Sentence </a:t>
            </a:r>
            <a:endParaRPr sz="1400" b="1" i="0" u="none" strike="noStrike" cap="none">
              <a:solidFill>
                <a:schemeClr val="accent1"/>
              </a:solidFill>
              <a:latin typeface="Merriweather"/>
              <a:ea typeface="Merriweather"/>
              <a:cs typeface="Merriweather"/>
              <a:sym typeface="Merriweather"/>
            </a:endParaRPr>
          </a:p>
          <a:p>
            <a:pPr marL="914400" marR="0" lvl="1" indent="-317500" algn="l" rtl="0">
              <a:lnSpc>
                <a:spcPct val="150000"/>
              </a:lnSpc>
              <a:spcBef>
                <a:spcPts val="0"/>
              </a:spcBef>
              <a:spcAft>
                <a:spcPts val="0"/>
              </a:spcAft>
              <a:buClr>
                <a:schemeClr val="accent1"/>
              </a:buClr>
              <a:buSzPts val="1400"/>
              <a:buFont typeface="Merriweather"/>
              <a:buChar char="○"/>
            </a:pPr>
            <a:r>
              <a:rPr lang="en" sz="1400" b="0" i="1" u="none" strike="noStrike" cap="none">
                <a:solidFill>
                  <a:schemeClr val="accent1"/>
                </a:solidFill>
                <a:latin typeface="Merriweather"/>
                <a:ea typeface="Merriweather"/>
                <a:cs typeface="Merriweather"/>
                <a:sym typeface="Merriweather"/>
              </a:rPr>
              <a:t>“.....I am confident that the testimony in this trial will confirm those allegations, and establish that the defendant is guilty beyond any reasonable doubt’’</a:t>
            </a:r>
            <a:endParaRPr sz="1400" b="0" i="1" u="none" strike="noStrike" cap="none">
              <a:solidFill>
                <a:schemeClr val="accent1"/>
              </a:solidFill>
              <a:latin typeface="Merriweather"/>
              <a:ea typeface="Merriweather"/>
              <a:cs typeface="Merriweather"/>
              <a:sym typeface="Merriweather"/>
            </a:endParaRPr>
          </a:p>
          <a:p>
            <a:pPr marL="457200" marR="0" lvl="0" indent="-317500" algn="l" rtl="0">
              <a:lnSpc>
                <a:spcPct val="150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a:ea typeface="Merriweather"/>
                <a:cs typeface="Merriweather"/>
                <a:sym typeface="Merriweather"/>
              </a:rPr>
              <a:t>The </a:t>
            </a:r>
            <a:r>
              <a:rPr lang="en" sz="1400" b="1" i="0" u="none" strike="noStrike" cap="none">
                <a:solidFill>
                  <a:schemeClr val="accent1"/>
                </a:solidFill>
                <a:latin typeface="Merriweather"/>
                <a:ea typeface="Merriweather"/>
                <a:cs typeface="Merriweather"/>
                <a:sym typeface="Merriweather"/>
              </a:rPr>
              <a:t>Burden of Proof </a:t>
            </a:r>
            <a:r>
              <a:rPr lang="en" sz="1400" b="0" i="0" u="none" strike="noStrike" cap="none">
                <a:solidFill>
                  <a:schemeClr val="accent1"/>
                </a:solidFill>
                <a:latin typeface="Merriweather"/>
                <a:ea typeface="Merriweather"/>
                <a:cs typeface="Merriweather"/>
                <a:sym typeface="Merriweather"/>
              </a:rPr>
              <a:t>is on The Prosecution</a:t>
            </a:r>
            <a:endParaRPr sz="1400" b="0" i="1" u="none" strike="noStrike" cap="none">
              <a:solidFill>
                <a:schemeClr val="accent1"/>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OPENING STRUCTURE: DEFENCE </a:t>
            </a:r>
            <a:endParaRPr/>
          </a:p>
        </p:txBody>
      </p:sp>
      <p:sp>
        <p:nvSpPr>
          <p:cNvPr id="245" name="Google Shape;245;p14"/>
          <p:cNvSpPr txBox="1"/>
          <p:nvPr/>
        </p:nvSpPr>
        <p:spPr>
          <a:xfrm>
            <a:off x="415625" y="1616375"/>
            <a:ext cx="8312700" cy="25875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50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Confirm </a:t>
            </a:r>
            <a:r>
              <a:rPr lang="en" sz="1400" b="1" i="0" u="none" strike="noStrike" cap="none">
                <a:solidFill>
                  <a:schemeClr val="accent1"/>
                </a:solidFill>
                <a:latin typeface="Merriweather"/>
                <a:ea typeface="Merriweather"/>
                <a:cs typeface="Merriweather"/>
                <a:sym typeface="Merriweather"/>
              </a:rPr>
              <a:t>Commonly Accepted Facts </a:t>
            </a:r>
            <a:endParaRPr sz="1400" b="1" i="0" u="none" strike="noStrike" cap="none">
              <a:solidFill>
                <a:schemeClr val="accent1"/>
              </a:solidFill>
              <a:latin typeface="Merriweather"/>
              <a:ea typeface="Merriweather"/>
              <a:cs typeface="Merriweather"/>
              <a:sym typeface="Merriweather"/>
            </a:endParaRPr>
          </a:p>
          <a:p>
            <a:pPr marL="457200" marR="0" lvl="0" indent="-317500" algn="l" rtl="0">
              <a:lnSpc>
                <a:spcPct val="150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Define </a:t>
            </a:r>
            <a:r>
              <a:rPr lang="en" sz="1400" b="1" i="0" u="none" strike="noStrike" cap="none">
                <a:solidFill>
                  <a:schemeClr val="accent1"/>
                </a:solidFill>
                <a:latin typeface="Merriweather"/>
                <a:ea typeface="Merriweather"/>
                <a:cs typeface="Merriweather"/>
                <a:sym typeface="Merriweather"/>
              </a:rPr>
              <a:t>Key ‘Issues’</a:t>
            </a:r>
            <a:endParaRPr sz="1400" b="1" i="0" u="none" strike="noStrike" cap="none">
              <a:solidFill>
                <a:schemeClr val="accent1"/>
              </a:solidFill>
              <a:latin typeface="Merriweather"/>
              <a:ea typeface="Merriweather"/>
              <a:cs typeface="Merriweather"/>
              <a:sym typeface="Merriweather"/>
            </a:endParaRPr>
          </a:p>
          <a:p>
            <a:pPr marL="914400" marR="0" lvl="1" indent="-317500" algn="l" rtl="0">
              <a:lnSpc>
                <a:spcPct val="115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eg/ indicate what you will argue in closing </a:t>
            </a:r>
            <a:endParaRPr sz="1400" b="0" i="0" u="none" strike="noStrike" cap="none">
              <a:solidFill>
                <a:schemeClr val="accent1"/>
              </a:solidFill>
              <a:latin typeface="Merriweather Light"/>
              <a:ea typeface="Merriweather Light"/>
              <a:cs typeface="Merriweather Light"/>
              <a:sym typeface="Merriweather Light"/>
            </a:endParaRPr>
          </a:p>
          <a:p>
            <a:pPr marL="914400" marR="0" lvl="1" indent="-317500" algn="l" rtl="0">
              <a:lnSpc>
                <a:spcPct val="150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eg/ anticipate which issues provide the most reasonable doubt </a:t>
            </a:r>
            <a:endParaRPr sz="1400" b="0" i="0" u="none" strike="noStrike" cap="none">
              <a:solidFill>
                <a:schemeClr val="accent1"/>
              </a:solidFill>
              <a:latin typeface="Merriweather Light"/>
              <a:ea typeface="Merriweather Light"/>
              <a:cs typeface="Merriweather Light"/>
              <a:sym typeface="Merriweather Light"/>
            </a:endParaRPr>
          </a:p>
          <a:p>
            <a:pPr marL="457200" marR="0" lvl="0" indent="-317500" algn="l" rtl="0">
              <a:lnSpc>
                <a:spcPct val="150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The  </a:t>
            </a:r>
            <a:r>
              <a:rPr lang="en" sz="1400" b="1" i="0" u="none" strike="noStrike" cap="none">
                <a:solidFill>
                  <a:schemeClr val="accent1"/>
                </a:solidFill>
                <a:latin typeface="Merriweather"/>
                <a:ea typeface="Merriweather"/>
                <a:cs typeface="Merriweather"/>
                <a:sym typeface="Merriweather"/>
              </a:rPr>
              <a:t>Burden of Proof </a:t>
            </a:r>
            <a:r>
              <a:rPr lang="en" sz="1400" b="0" i="0" u="none" strike="noStrike" cap="none">
                <a:solidFill>
                  <a:schemeClr val="accent1"/>
                </a:solidFill>
                <a:latin typeface="Merriweather Light"/>
                <a:ea typeface="Merriweather Light"/>
                <a:cs typeface="Merriweather Light"/>
                <a:sym typeface="Merriweather Light"/>
              </a:rPr>
              <a:t>is not on The Defence</a:t>
            </a:r>
            <a:endParaRPr sz="1400" b="0" i="0" u="none" strike="noStrike" cap="none">
              <a:solidFill>
                <a:schemeClr val="accent1"/>
              </a:solidFill>
              <a:latin typeface="Merriweather Light"/>
              <a:ea typeface="Merriweather Light"/>
              <a:cs typeface="Merriweather Light"/>
              <a:sym typeface="Merriweather Light"/>
            </a:endParaRPr>
          </a:p>
          <a:p>
            <a:pPr marL="914400" marR="0" lvl="1" indent="-317500" algn="l" rtl="0">
              <a:lnSpc>
                <a:spcPct val="150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Don’t try to provide  ‘</a:t>
            </a:r>
            <a:r>
              <a:rPr lang="en" sz="1400" b="0" i="1" u="none" strike="noStrike" cap="none">
                <a:solidFill>
                  <a:schemeClr val="accent1"/>
                </a:solidFill>
                <a:latin typeface="Merriweather Light"/>
                <a:ea typeface="Merriweather Light"/>
                <a:cs typeface="Merriweather Light"/>
                <a:sym typeface="Merriweather Light"/>
              </a:rPr>
              <a:t>alternative  narratives</a:t>
            </a:r>
            <a:r>
              <a:rPr lang="en" sz="1400" b="0" i="0" u="none" strike="noStrike" cap="none">
                <a:solidFill>
                  <a:schemeClr val="accent1"/>
                </a:solidFill>
                <a:latin typeface="Merriweather Light"/>
                <a:ea typeface="Merriweather Light"/>
                <a:cs typeface="Merriweather Light"/>
                <a:sym typeface="Merriweather Light"/>
              </a:rPr>
              <a:t>’, simply cast doubt upon The Prosecution’s narrative</a:t>
            </a:r>
            <a:endParaRPr sz="1400" b="0" i="0" u="none" strike="noStrike" cap="none">
              <a:solidFill>
                <a:schemeClr val="accent1"/>
              </a:solidFill>
              <a:latin typeface="Merriweather Light"/>
              <a:ea typeface="Merriweather Light"/>
              <a:cs typeface="Merriweather Light"/>
              <a:sym typeface="Merriweather Ligh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1"/>
                </a:solidFill>
                <a:latin typeface="Merriweather Light"/>
                <a:ea typeface="Merriweather Light"/>
                <a:cs typeface="Merriweather Light"/>
                <a:sym typeface="Merriweather Light"/>
              </a:rPr>
              <a:t>  </a:t>
            </a:r>
            <a:endParaRPr sz="1400" b="0" i="0" u="none" strike="noStrike" cap="none">
              <a:solidFill>
                <a:schemeClr val="accent1"/>
              </a:solidFill>
              <a:latin typeface="Merriweather Light"/>
              <a:ea typeface="Merriweather Light"/>
              <a:cs typeface="Merriweather Light"/>
              <a:sym typeface="Merriweather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CROSS EXAMINATION</a:t>
            </a:r>
            <a:endParaRPr/>
          </a:p>
        </p:txBody>
      </p:sp>
      <p:sp>
        <p:nvSpPr>
          <p:cNvPr id="251" name="Google Shape;251;p15"/>
          <p:cNvSpPr txBox="1"/>
          <p:nvPr/>
        </p:nvSpPr>
        <p:spPr>
          <a:xfrm>
            <a:off x="300175" y="1547100"/>
            <a:ext cx="8520600" cy="36264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Good to start with “</a:t>
            </a:r>
            <a:r>
              <a:rPr lang="en" sz="1400" b="1" i="0" u="none" strike="noStrike" cap="none">
                <a:solidFill>
                  <a:schemeClr val="accent1"/>
                </a:solidFill>
                <a:latin typeface="Merriweather"/>
                <a:ea typeface="Merriweather"/>
                <a:cs typeface="Merriweather"/>
                <a:sym typeface="Merriweather"/>
              </a:rPr>
              <a:t>closing the gate questions</a:t>
            </a:r>
            <a:r>
              <a:rPr lang="en" sz="1400" b="0" i="0" u="none" strike="noStrike" cap="none">
                <a:solidFill>
                  <a:schemeClr val="accent1"/>
                </a:solidFill>
                <a:latin typeface="Merriweather Light"/>
                <a:ea typeface="Merriweather Light"/>
                <a:cs typeface="Merriweather Light"/>
                <a:sym typeface="Merriweather Light"/>
              </a:rPr>
              <a:t>” such as:</a:t>
            </a:r>
            <a:endParaRPr sz="1400" b="0" i="0" u="none" strike="noStrike" cap="none">
              <a:solidFill>
                <a:schemeClr val="accent1"/>
              </a:solidFill>
              <a:latin typeface="Merriweather Light"/>
              <a:ea typeface="Merriweather Light"/>
              <a:cs typeface="Merriweather Light"/>
              <a:sym typeface="Merriweather Light"/>
            </a:endParaRPr>
          </a:p>
          <a:p>
            <a:pPr marL="914400" marR="0" lvl="1" indent="-317500" algn="l" rtl="0">
              <a:lnSpc>
                <a:spcPct val="100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Do you recall giving the witness statement that I have with me here today?</a:t>
            </a:r>
            <a:endParaRPr sz="1400" b="0" i="0" u="none" strike="noStrike" cap="none">
              <a:solidFill>
                <a:schemeClr val="accent1"/>
              </a:solidFill>
              <a:latin typeface="Merriweather Light"/>
              <a:ea typeface="Merriweather Light"/>
              <a:cs typeface="Merriweather Light"/>
              <a:sym typeface="Merriweather Light"/>
            </a:endParaRPr>
          </a:p>
          <a:p>
            <a:pPr marL="914400" marR="0" lvl="1" indent="-317500" algn="l" rtl="0">
              <a:lnSpc>
                <a:spcPct val="100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When you made this witness statement, were you doing your best to tell the truth and nothing but the truth? </a:t>
            </a:r>
            <a:endParaRPr sz="1400" b="0" i="0" u="none" strike="noStrike" cap="none">
              <a:solidFill>
                <a:schemeClr val="accent1"/>
              </a:solidFill>
              <a:latin typeface="Merriweather Light"/>
              <a:ea typeface="Merriweather Light"/>
              <a:cs typeface="Merriweather Light"/>
              <a:sym typeface="Merriweather Light"/>
            </a:endParaRPr>
          </a:p>
          <a:p>
            <a:pPr marL="914400" marR="0" lvl="1" indent="-317500" algn="l" rtl="0">
              <a:lnSpc>
                <a:spcPct val="100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Are you confident that you did not omit any important information relevant to this case?</a:t>
            </a:r>
            <a:endParaRPr sz="1400" b="0" i="0" u="none" strike="noStrike" cap="none">
              <a:solidFill>
                <a:schemeClr val="accent1"/>
              </a:solidFill>
              <a:latin typeface="Merriweather Light"/>
              <a:ea typeface="Merriweather Light"/>
              <a:cs typeface="Merriweather Light"/>
              <a:sym typeface="Merriweather Light"/>
            </a:endParaRPr>
          </a:p>
          <a:p>
            <a:pPr marL="914400" marR="0" lvl="1" indent="-317500" algn="l" rtl="0">
              <a:lnSpc>
                <a:spcPct val="100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Is everything in your witness statement true and accurate?</a:t>
            </a:r>
            <a:endParaRPr sz="1400" b="0" i="0" u="none" strike="noStrike" cap="none">
              <a:solidFill>
                <a:schemeClr val="accent1"/>
              </a:solidFill>
              <a:latin typeface="Merriweather Light"/>
              <a:ea typeface="Merriweather Light"/>
              <a:cs typeface="Merriweather Light"/>
              <a:sym typeface="Merriweather Light"/>
            </a:endParaRPr>
          </a:p>
          <a:p>
            <a:pPr marL="9144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erriweather Light"/>
              <a:ea typeface="Merriweather Light"/>
              <a:cs typeface="Merriweather Light"/>
              <a:sym typeface="Merriweather Light"/>
            </a:endParaRPr>
          </a:p>
          <a:p>
            <a:pPr marL="457200" marR="0" lvl="0" indent="-317500" algn="l" rtl="0">
              <a:lnSpc>
                <a:spcPct val="115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What </a:t>
            </a:r>
            <a:r>
              <a:rPr lang="en" sz="1400" b="1" i="0" u="none" strike="noStrike" cap="none">
                <a:solidFill>
                  <a:schemeClr val="accent1"/>
                </a:solidFill>
                <a:latin typeface="Merriweather"/>
                <a:ea typeface="Merriweather"/>
                <a:cs typeface="Merriweather"/>
                <a:sym typeface="Merriweather"/>
              </a:rPr>
              <a:t>evidence </a:t>
            </a:r>
            <a:r>
              <a:rPr lang="en" sz="1400" b="0" i="0" u="none" strike="noStrike" cap="none">
                <a:solidFill>
                  <a:schemeClr val="accent1"/>
                </a:solidFill>
                <a:latin typeface="Merriweather Light"/>
                <a:ea typeface="Merriweather Light"/>
                <a:cs typeface="Merriweather Light"/>
                <a:sym typeface="Merriweather Light"/>
              </a:rPr>
              <a:t>do you need from the opposition witness to support your</a:t>
            </a:r>
            <a:r>
              <a:rPr lang="en" sz="1400" b="1" i="0" u="none" strike="noStrike" cap="none">
                <a:solidFill>
                  <a:schemeClr val="accent1"/>
                </a:solidFill>
                <a:latin typeface="Merriweather"/>
                <a:ea typeface="Merriweather"/>
                <a:cs typeface="Merriweather"/>
                <a:sym typeface="Merriweather"/>
              </a:rPr>
              <a:t> CASE THEORY?</a:t>
            </a:r>
            <a:endParaRPr sz="1400" b="1" i="0" u="none" strike="noStrike" cap="none">
              <a:solidFill>
                <a:schemeClr val="accent1"/>
              </a:solidFill>
              <a:latin typeface="Merriweather"/>
              <a:ea typeface="Merriweather"/>
              <a:cs typeface="Merriweather"/>
              <a:sym typeface="Merriweather"/>
            </a:endParaRPr>
          </a:p>
          <a:p>
            <a:pPr marL="914400" marR="0" lvl="1" indent="-317500" algn="l" rtl="0">
              <a:lnSpc>
                <a:spcPct val="115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Cross Examination aims to extract this information orally from the opposition witness</a:t>
            </a:r>
            <a:endParaRPr sz="1400" b="0" i="0" u="none" strike="noStrike" cap="none">
              <a:solidFill>
                <a:schemeClr val="accent1"/>
              </a:solidFill>
              <a:latin typeface="Merriweather Light"/>
              <a:ea typeface="Merriweather Light"/>
              <a:cs typeface="Merriweather Light"/>
              <a:sym typeface="Merriweather Light"/>
            </a:endParaRPr>
          </a:p>
          <a:p>
            <a:pPr marL="91440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accent1"/>
              </a:solidFill>
              <a:latin typeface="Merriweather Light"/>
              <a:ea typeface="Merriweather Light"/>
              <a:cs typeface="Merriweather Light"/>
              <a:sym typeface="Merriweather Light"/>
            </a:endParaRPr>
          </a:p>
          <a:p>
            <a:pPr marL="457200" marR="0" lvl="0" indent="-317500" algn="l" rtl="0">
              <a:lnSpc>
                <a:spcPct val="115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Only ask </a:t>
            </a:r>
            <a:r>
              <a:rPr lang="en" sz="1400" b="1" i="0" u="none" strike="noStrike" cap="none">
                <a:solidFill>
                  <a:schemeClr val="accent1"/>
                </a:solidFill>
                <a:latin typeface="Merriweather"/>
                <a:ea typeface="Merriweather"/>
                <a:cs typeface="Merriweather"/>
                <a:sym typeface="Merriweather"/>
              </a:rPr>
              <a:t>Leading Questions</a:t>
            </a:r>
            <a:endParaRPr sz="1400" b="1" i="0" u="none" strike="noStrike" cap="none">
              <a:solidFill>
                <a:schemeClr val="accent1"/>
              </a:solidFill>
              <a:latin typeface="Merriweather"/>
              <a:ea typeface="Merriweather"/>
              <a:cs typeface="Merriweather"/>
              <a:sym typeface="Merriweather"/>
            </a:endParaRPr>
          </a:p>
          <a:p>
            <a:pPr marL="914400" marR="0" lvl="1" indent="-317500" algn="l" rtl="0">
              <a:lnSpc>
                <a:spcPct val="115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Never ask for more than what you need - this may work against you </a:t>
            </a:r>
            <a:endParaRPr sz="1400" b="0" i="0" u="none" strike="noStrike" cap="none">
              <a:solidFill>
                <a:schemeClr val="accent1"/>
              </a:solidFill>
              <a:latin typeface="Merriweather Light"/>
              <a:ea typeface="Merriweather Light"/>
              <a:cs typeface="Merriweather Light"/>
              <a:sym typeface="Merriweather Light"/>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chemeClr val="accent1"/>
              </a:solidFill>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CROSS EXAMINATION</a:t>
            </a:r>
            <a:endParaRPr/>
          </a:p>
        </p:txBody>
      </p:sp>
      <p:sp>
        <p:nvSpPr>
          <p:cNvPr id="257" name="Google Shape;257;p16"/>
          <p:cNvSpPr txBox="1"/>
          <p:nvPr/>
        </p:nvSpPr>
        <p:spPr>
          <a:xfrm>
            <a:off x="249025" y="1511275"/>
            <a:ext cx="8583300" cy="27897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chemeClr val="accent1"/>
              </a:buClr>
              <a:buSzPts val="1500"/>
              <a:buFont typeface="Merriweather Light"/>
              <a:buChar char="➢"/>
            </a:pPr>
            <a:r>
              <a:rPr lang="en" sz="1500" b="0" i="0" u="none" strike="noStrike" cap="none">
                <a:solidFill>
                  <a:schemeClr val="accent1"/>
                </a:solidFill>
                <a:latin typeface="Merriweather Light"/>
                <a:ea typeface="Merriweather Light"/>
                <a:cs typeface="Merriweather Light"/>
                <a:sym typeface="Merriweather Light"/>
              </a:rPr>
              <a:t>Establish your </a:t>
            </a:r>
            <a:r>
              <a:rPr lang="en" sz="1500" b="1" i="0" u="none" strike="noStrike" cap="none">
                <a:solidFill>
                  <a:schemeClr val="accent1"/>
                </a:solidFill>
                <a:latin typeface="Merriweather"/>
                <a:ea typeface="Merriweather"/>
                <a:cs typeface="Merriweather"/>
                <a:sym typeface="Merriweather"/>
              </a:rPr>
              <a:t>arguments for Closing </a:t>
            </a:r>
            <a:endParaRPr sz="1500" b="1" i="0" u="none" strike="noStrike" cap="none">
              <a:solidFill>
                <a:schemeClr val="accent1"/>
              </a:solidFill>
              <a:latin typeface="Merriweather"/>
              <a:ea typeface="Merriweather"/>
              <a:cs typeface="Merriweather"/>
              <a:sym typeface="Merriweather"/>
            </a:endParaRPr>
          </a:p>
          <a:p>
            <a:pPr marL="914400" marR="0" lvl="1" indent="-323850" algn="l" rtl="0">
              <a:lnSpc>
                <a:spcPct val="115000"/>
              </a:lnSpc>
              <a:spcBef>
                <a:spcPts val="0"/>
              </a:spcBef>
              <a:spcAft>
                <a:spcPts val="0"/>
              </a:spcAft>
              <a:buClr>
                <a:schemeClr val="accent1"/>
              </a:buClr>
              <a:buSzPts val="1500"/>
              <a:buFont typeface="Merriweather Light"/>
              <a:buChar char="○"/>
            </a:pPr>
            <a:r>
              <a:rPr lang="en" sz="1500" b="0" i="0" u="none" strike="noStrike" cap="none">
                <a:solidFill>
                  <a:schemeClr val="accent1"/>
                </a:solidFill>
                <a:latin typeface="Merriweather Light"/>
                <a:ea typeface="Merriweather Light"/>
                <a:cs typeface="Merriweather Light"/>
                <a:sym typeface="Merriweather Light"/>
              </a:rPr>
              <a:t>Extract the evidence needed to support said arguments, during Cross Examination</a:t>
            </a:r>
            <a:endParaRPr sz="1500" b="0" i="0" u="none" strike="noStrike" cap="none">
              <a:solidFill>
                <a:schemeClr val="accent1"/>
              </a:solidFill>
              <a:latin typeface="Merriweather Light"/>
              <a:ea typeface="Merriweather Light"/>
              <a:cs typeface="Merriweather Light"/>
              <a:sym typeface="Merriweather Light"/>
            </a:endParaRPr>
          </a:p>
          <a:p>
            <a:pPr marL="914400" marR="0" lvl="1" indent="-323850" algn="l" rtl="0">
              <a:lnSpc>
                <a:spcPct val="115000"/>
              </a:lnSpc>
              <a:spcBef>
                <a:spcPts val="0"/>
              </a:spcBef>
              <a:spcAft>
                <a:spcPts val="0"/>
              </a:spcAft>
              <a:buClr>
                <a:schemeClr val="accent1"/>
              </a:buClr>
              <a:buSzPts val="1500"/>
              <a:buFont typeface="Merriweather Light"/>
              <a:buChar char="○"/>
            </a:pPr>
            <a:r>
              <a:rPr lang="en" sz="1500" b="0" i="0" u="none" strike="noStrike" cap="none">
                <a:solidFill>
                  <a:schemeClr val="accent1"/>
                </a:solidFill>
                <a:latin typeface="Merriweather Light"/>
                <a:ea typeface="Merriweather Light"/>
                <a:cs typeface="Merriweather Light"/>
                <a:sym typeface="Merriweather Light"/>
              </a:rPr>
              <a:t>Don’t waste time asking witness to confirm what was said in chief but rather ask questions that use this evidence to confirm your case theory</a:t>
            </a:r>
            <a:endParaRPr sz="1500" b="0" i="0" u="none" strike="noStrike" cap="none">
              <a:solidFill>
                <a:schemeClr val="accent1"/>
              </a:solidFill>
              <a:latin typeface="Merriweather Light"/>
              <a:ea typeface="Merriweather Light"/>
              <a:cs typeface="Merriweather Light"/>
              <a:sym typeface="Merriweather Light"/>
            </a:endParaRPr>
          </a:p>
          <a:p>
            <a:pPr marL="457200" marR="0" lvl="0" indent="-323850" algn="l" rtl="0">
              <a:lnSpc>
                <a:spcPct val="115000"/>
              </a:lnSpc>
              <a:spcBef>
                <a:spcPts val="0"/>
              </a:spcBef>
              <a:spcAft>
                <a:spcPts val="0"/>
              </a:spcAft>
              <a:buClr>
                <a:schemeClr val="accent1"/>
              </a:buClr>
              <a:buSzPts val="1500"/>
              <a:buFont typeface="Merriweather"/>
              <a:buChar char="➢"/>
            </a:pPr>
            <a:r>
              <a:rPr lang="en" sz="1500" b="1" i="0" u="none" strike="noStrike" cap="none">
                <a:solidFill>
                  <a:schemeClr val="accent1"/>
                </a:solidFill>
                <a:latin typeface="Merriweather"/>
                <a:ea typeface="Merriweather"/>
                <a:cs typeface="Merriweather"/>
                <a:sym typeface="Merriweather"/>
              </a:rPr>
              <a:t>Structure + Signpost </a:t>
            </a:r>
            <a:endParaRPr sz="1500" b="1" i="0" u="none" strike="noStrike" cap="none">
              <a:solidFill>
                <a:schemeClr val="accent1"/>
              </a:solidFill>
              <a:latin typeface="Merriweather"/>
              <a:ea typeface="Merriweather"/>
              <a:cs typeface="Merriweather"/>
              <a:sym typeface="Merriweather"/>
            </a:endParaRPr>
          </a:p>
          <a:p>
            <a:pPr marL="914400" marR="0" lvl="1" indent="-323850" algn="l" rtl="0">
              <a:lnSpc>
                <a:spcPct val="115000"/>
              </a:lnSpc>
              <a:spcBef>
                <a:spcPts val="0"/>
              </a:spcBef>
              <a:spcAft>
                <a:spcPts val="0"/>
              </a:spcAft>
              <a:buClr>
                <a:schemeClr val="accent1"/>
              </a:buClr>
              <a:buSzPts val="1500"/>
              <a:buFont typeface="Merriweather Light"/>
              <a:buChar char="○"/>
            </a:pPr>
            <a:r>
              <a:rPr lang="en" sz="1500" b="0" i="0" u="none" strike="noStrike" cap="none">
                <a:solidFill>
                  <a:schemeClr val="accent1"/>
                </a:solidFill>
                <a:latin typeface="Merriweather Light"/>
                <a:ea typeface="Merriweather Light"/>
                <a:cs typeface="Merriweather Light"/>
                <a:sym typeface="Merriweather Light"/>
              </a:rPr>
              <a:t>Refer to specific paragraphs in the Witness Statement if necessary</a:t>
            </a:r>
            <a:endParaRPr sz="1500" b="0" i="0" u="none" strike="noStrike" cap="none">
              <a:solidFill>
                <a:schemeClr val="accent1"/>
              </a:solidFill>
              <a:latin typeface="Merriweather Light"/>
              <a:ea typeface="Merriweather Light"/>
              <a:cs typeface="Merriweather Light"/>
              <a:sym typeface="Merriweather Light"/>
            </a:endParaRPr>
          </a:p>
          <a:p>
            <a:pPr marL="457200" marR="0" lvl="0" indent="-323850" algn="l" rtl="0">
              <a:lnSpc>
                <a:spcPct val="115000"/>
              </a:lnSpc>
              <a:spcBef>
                <a:spcPts val="0"/>
              </a:spcBef>
              <a:spcAft>
                <a:spcPts val="0"/>
              </a:spcAft>
              <a:buClr>
                <a:schemeClr val="accent1"/>
              </a:buClr>
              <a:buSzPts val="1500"/>
              <a:buFont typeface="Merriweather Light"/>
              <a:buChar char="➢"/>
            </a:pPr>
            <a:r>
              <a:rPr lang="en" sz="1500" b="0" i="0" u="none" strike="noStrike" cap="none">
                <a:solidFill>
                  <a:schemeClr val="accent1"/>
                </a:solidFill>
                <a:latin typeface="Merriweather Light"/>
                <a:ea typeface="Merriweather Light"/>
                <a:cs typeface="Merriweather Light"/>
                <a:sym typeface="Merriweather Light"/>
              </a:rPr>
              <a:t>Aim to </a:t>
            </a:r>
            <a:r>
              <a:rPr lang="en" sz="1500" b="1" i="0" u="none" strike="noStrike" cap="none">
                <a:solidFill>
                  <a:schemeClr val="accent1"/>
                </a:solidFill>
                <a:latin typeface="Merriweather"/>
                <a:ea typeface="Merriweather"/>
                <a:cs typeface="Merriweather"/>
                <a:sym typeface="Merriweather"/>
              </a:rPr>
              <a:t>discredit </a:t>
            </a:r>
            <a:r>
              <a:rPr lang="en" sz="1500" b="0" i="0" u="none" strike="noStrike" cap="none">
                <a:solidFill>
                  <a:schemeClr val="accent1"/>
                </a:solidFill>
                <a:latin typeface="Merriweather Light"/>
                <a:ea typeface="Merriweather Light"/>
                <a:cs typeface="Merriweather Light"/>
                <a:sym typeface="Merriweather Light"/>
              </a:rPr>
              <a:t>the opposition witness via inconsistencies in the testimony</a:t>
            </a:r>
            <a:endParaRPr sz="1500" b="0" i="0" u="none" strike="noStrike" cap="none">
              <a:solidFill>
                <a:schemeClr val="accent1"/>
              </a:solidFill>
              <a:latin typeface="Merriweather Light"/>
              <a:ea typeface="Merriweather Light"/>
              <a:cs typeface="Merriweather Light"/>
              <a:sym typeface="Merriweather Light"/>
            </a:endParaRPr>
          </a:p>
          <a:p>
            <a:pPr marL="457200" marR="0" lvl="0" indent="-323850" algn="l" rtl="0">
              <a:lnSpc>
                <a:spcPct val="115000"/>
              </a:lnSpc>
              <a:spcBef>
                <a:spcPts val="0"/>
              </a:spcBef>
              <a:spcAft>
                <a:spcPts val="0"/>
              </a:spcAft>
              <a:buClr>
                <a:schemeClr val="accent1"/>
              </a:buClr>
              <a:buSzPts val="1500"/>
              <a:buFont typeface="Merriweather Light"/>
              <a:buChar char="➢"/>
            </a:pPr>
            <a:r>
              <a:rPr lang="en" sz="1500" b="0" i="0" u="none" strike="noStrike" cap="none">
                <a:solidFill>
                  <a:schemeClr val="accent1"/>
                </a:solidFill>
                <a:latin typeface="Merriweather Light"/>
                <a:ea typeface="Merriweather Light"/>
                <a:cs typeface="Merriweather Light"/>
                <a:sym typeface="Merriweather Light"/>
              </a:rPr>
              <a:t>Rule in </a:t>
            </a:r>
            <a:r>
              <a:rPr lang="en" sz="1500" b="0" i="1" u="none" strike="noStrike" cap="none">
                <a:solidFill>
                  <a:schemeClr val="accent1"/>
                </a:solidFill>
                <a:latin typeface="Merriweather Light"/>
                <a:ea typeface="Merriweather Light"/>
                <a:cs typeface="Merriweather Light"/>
                <a:sym typeface="Merriweather Light"/>
              </a:rPr>
              <a:t>Browne v Dunn</a:t>
            </a:r>
            <a:r>
              <a:rPr lang="en" sz="1500" b="0" i="0" u="none" strike="noStrike" cap="none">
                <a:solidFill>
                  <a:schemeClr val="accent1"/>
                </a:solidFill>
                <a:latin typeface="Merriweather Light"/>
                <a:ea typeface="Merriweather Light"/>
                <a:cs typeface="Merriweather Light"/>
                <a:sym typeface="Merriweather Light"/>
              </a:rPr>
              <a:t> </a:t>
            </a:r>
            <a:endParaRPr sz="1500" b="0" i="0" u="none" strike="noStrike" cap="none">
              <a:solidFill>
                <a:schemeClr val="accent1"/>
              </a:solidFill>
              <a:latin typeface="Merriweather Light"/>
              <a:ea typeface="Merriweather Light"/>
              <a:cs typeface="Merriweather Light"/>
              <a:sym typeface="Merriweather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EXAMPLE: Cross Examination</a:t>
            </a:r>
            <a:endParaRPr/>
          </a:p>
        </p:txBody>
      </p:sp>
      <p:sp>
        <p:nvSpPr>
          <p:cNvPr id="263" name="Google Shape;263;p17"/>
          <p:cNvSpPr txBox="1"/>
          <p:nvPr/>
        </p:nvSpPr>
        <p:spPr>
          <a:xfrm>
            <a:off x="311775" y="1405500"/>
            <a:ext cx="8520600" cy="186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350"/>
              <a:buFont typeface="Arial"/>
              <a:buNone/>
            </a:pPr>
            <a:r>
              <a:rPr lang="en" sz="1350" b="1" i="0" u="none" strike="noStrike" cap="none">
                <a:solidFill>
                  <a:schemeClr val="accent1"/>
                </a:solidFill>
                <a:latin typeface="Merriweather"/>
                <a:ea typeface="Merriweather"/>
                <a:cs typeface="Merriweather"/>
                <a:sym typeface="Merriweather"/>
              </a:rPr>
              <a:t>“Preliminary Matters”</a:t>
            </a:r>
            <a:endParaRPr sz="1350" b="1" i="0" u="none" strike="noStrike" cap="none">
              <a:solidFill>
                <a:schemeClr val="accent1"/>
              </a:solidFill>
              <a:latin typeface="Merriweather"/>
              <a:ea typeface="Merriweather"/>
              <a:cs typeface="Merriweather"/>
              <a:sym typeface="Merriweather"/>
            </a:endParaRPr>
          </a:p>
          <a:p>
            <a:pPr marL="457200" marR="0" lvl="0" indent="-317500" algn="l" rtl="0">
              <a:lnSpc>
                <a:spcPct val="115000"/>
              </a:lnSpc>
              <a:spcBef>
                <a:spcPts val="0"/>
              </a:spcBef>
              <a:spcAft>
                <a:spcPts val="0"/>
              </a:spcAft>
              <a:buClr>
                <a:schemeClr val="accent1"/>
              </a:buClr>
              <a:buSzPts val="1400"/>
              <a:buFont typeface="Merriweather"/>
              <a:buChar char="➢"/>
            </a:pPr>
            <a:r>
              <a:rPr lang="en" sz="1350" b="0" i="0" u="none" strike="noStrike" cap="none">
                <a:solidFill>
                  <a:schemeClr val="accent1"/>
                </a:solidFill>
                <a:latin typeface="Merriweather"/>
                <a:ea typeface="Merriweather"/>
                <a:cs typeface="Merriweather"/>
                <a:sym typeface="Merriweather"/>
              </a:rPr>
              <a:t>When you made this witness statement you were doing your best to tell the truth?</a:t>
            </a:r>
            <a:endParaRPr sz="1350" b="0" i="0" u="none" strike="noStrike" cap="none">
              <a:solidFill>
                <a:schemeClr val="accent1"/>
              </a:solidFill>
              <a:latin typeface="Merriweather"/>
              <a:ea typeface="Merriweather"/>
              <a:cs typeface="Merriweather"/>
              <a:sym typeface="Merriweather"/>
            </a:endParaRPr>
          </a:p>
          <a:p>
            <a:pPr marL="457200" marR="0" lvl="0" indent="-317500" algn="l" rtl="0">
              <a:lnSpc>
                <a:spcPct val="115000"/>
              </a:lnSpc>
              <a:spcBef>
                <a:spcPts val="0"/>
              </a:spcBef>
              <a:spcAft>
                <a:spcPts val="0"/>
              </a:spcAft>
              <a:buClr>
                <a:schemeClr val="accent1"/>
              </a:buClr>
              <a:buSzPts val="1400"/>
              <a:buFont typeface="Merriweather"/>
              <a:buChar char="➢"/>
            </a:pPr>
            <a:r>
              <a:rPr lang="en" sz="1350" b="0" i="0" u="none" strike="noStrike" cap="none">
                <a:solidFill>
                  <a:schemeClr val="accent1"/>
                </a:solidFill>
                <a:latin typeface="Merriweather"/>
                <a:ea typeface="Merriweather"/>
                <a:cs typeface="Merriweather"/>
                <a:sym typeface="Merriweather"/>
              </a:rPr>
              <a:t>You were also trying to tell the whole truth?</a:t>
            </a:r>
            <a:endParaRPr sz="1350" b="0" i="0" u="none" strike="noStrike" cap="none">
              <a:solidFill>
                <a:schemeClr val="accent1"/>
              </a:solidFill>
              <a:latin typeface="Merriweather"/>
              <a:ea typeface="Merriweather"/>
              <a:cs typeface="Merriweather"/>
              <a:sym typeface="Merriweather"/>
            </a:endParaRPr>
          </a:p>
          <a:p>
            <a:pPr marL="457200" marR="0" lvl="0" indent="-317500" algn="l" rtl="0">
              <a:lnSpc>
                <a:spcPct val="115000"/>
              </a:lnSpc>
              <a:spcBef>
                <a:spcPts val="0"/>
              </a:spcBef>
              <a:spcAft>
                <a:spcPts val="0"/>
              </a:spcAft>
              <a:buClr>
                <a:schemeClr val="accent1"/>
              </a:buClr>
              <a:buSzPts val="1400"/>
              <a:buFont typeface="Merriweather"/>
              <a:buChar char="➢"/>
            </a:pPr>
            <a:r>
              <a:rPr lang="en" sz="1100" b="0" i="0" u="none" strike="noStrike" cap="none">
                <a:solidFill>
                  <a:schemeClr val="accent1"/>
                </a:solidFill>
                <a:latin typeface="Merriweather"/>
                <a:ea typeface="Merriweather"/>
                <a:cs typeface="Merriweather"/>
                <a:sym typeface="Merriweather"/>
              </a:rPr>
              <a:t> </a:t>
            </a:r>
            <a:r>
              <a:rPr lang="en" sz="1350" b="0" i="0" u="none" strike="noStrike" cap="none">
                <a:solidFill>
                  <a:schemeClr val="accent1"/>
                </a:solidFill>
                <a:latin typeface="Merriweather"/>
                <a:ea typeface="Merriweather"/>
                <a:cs typeface="Merriweather"/>
                <a:sym typeface="Merriweather"/>
              </a:rPr>
              <a:t>You did your best to record every important thing that you saw or heard in relation to</a:t>
            </a:r>
            <a:endParaRPr sz="1350" b="0" i="0" u="none" strike="noStrike" cap="none">
              <a:solidFill>
                <a:schemeClr val="accent1"/>
              </a:solidFill>
              <a:latin typeface="Merriweather"/>
              <a:ea typeface="Merriweather"/>
              <a:cs typeface="Merriweather"/>
              <a:sym typeface="Merriweather"/>
            </a:endParaRPr>
          </a:p>
          <a:p>
            <a:pPr marL="457200" marR="0" lvl="0" indent="-314325" algn="l" rtl="0">
              <a:lnSpc>
                <a:spcPct val="115000"/>
              </a:lnSpc>
              <a:spcBef>
                <a:spcPts val="0"/>
              </a:spcBef>
              <a:spcAft>
                <a:spcPts val="0"/>
              </a:spcAft>
              <a:buClr>
                <a:schemeClr val="accent1"/>
              </a:buClr>
              <a:buSzPts val="1350"/>
              <a:buFont typeface="Merriweather"/>
              <a:buChar char="➢"/>
            </a:pPr>
            <a:r>
              <a:rPr lang="en" sz="1350" b="0" i="0" u="none" strike="noStrike" cap="none">
                <a:solidFill>
                  <a:schemeClr val="accent1"/>
                </a:solidFill>
                <a:latin typeface="Merriweather"/>
                <a:ea typeface="Merriweather"/>
                <a:cs typeface="Merriweather"/>
                <a:sym typeface="Merriweather"/>
              </a:rPr>
              <a:t>these events?</a:t>
            </a:r>
            <a:endParaRPr sz="1350" b="0" i="0" u="none" strike="noStrike" cap="none">
              <a:solidFill>
                <a:schemeClr val="accent1"/>
              </a:solidFill>
              <a:latin typeface="Merriweather"/>
              <a:ea typeface="Merriweather"/>
              <a:cs typeface="Merriweather"/>
              <a:sym typeface="Merriweather"/>
            </a:endParaRPr>
          </a:p>
          <a:p>
            <a:pPr marL="457200" marR="0" lvl="0" indent="-317500" algn="l" rtl="0">
              <a:lnSpc>
                <a:spcPct val="115000"/>
              </a:lnSpc>
              <a:spcBef>
                <a:spcPts val="0"/>
              </a:spcBef>
              <a:spcAft>
                <a:spcPts val="0"/>
              </a:spcAft>
              <a:buClr>
                <a:schemeClr val="accent1"/>
              </a:buClr>
              <a:buSzPts val="1400"/>
              <a:buFont typeface="Merriweather"/>
              <a:buChar char="➢"/>
            </a:pPr>
            <a:r>
              <a:rPr lang="en" sz="1350" b="0" i="0" u="none" strike="noStrike" cap="none">
                <a:solidFill>
                  <a:schemeClr val="accent1"/>
                </a:solidFill>
                <a:latin typeface="Merriweather"/>
                <a:ea typeface="Merriweather"/>
                <a:cs typeface="Merriweather"/>
                <a:sym typeface="Merriweather"/>
              </a:rPr>
              <a:t>You didn't deliberately leave anything important out?</a:t>
            </a:r>
            <a:endParaRPr sz="1350" b="0" i="0" u="none" strike="noStrike" cap="none">
              <a:solidFill>
                <a:schemeClr val="accent1"/>
              </a:solidFill>
              <a:latin typeface="Merriweather"/>
              <a:ea typeface="Merriweather"/>
              <a:cs typeface="Merriweather"/>
              <a:sym typeface="Merriweather"/>
            </a:endParaRPr>
          </a:p>
          <a:p>
            <a:pPr marL="457200" marR="0" lvl="0" indent="-317500" algn="l" rtl="0">
              <a:lnSpc>
                <a:spcPct val="115000"/>
              </a:lnSpc>
              <a:spcBef>
                <a:spcPts val="0"/>
              </a:spcBef>
              <a:spcAft>
                <a:spcPts val="0"/>
              </a:spcAft>
              <a:buClr>
                <a:schemeClr val="accent1"/>
              </a:buClr>
              <a:buSzPts val="1400"/>
              <a:buFont typeface="Merriweather"/>
              <a:buChar char="➢"/>
            </a:pPr>
            <a:r>
              <a:rPr lang="en" sz="1350" b="0" i="0" u="none" strike="noStrike" cap="none">
                <a:solidFill>
                  <a:schemeClr val="accent1"/>
                </a:solidFill>
                <a:latin typeface="Merriweather"/>
                <a:ea typeface="Merriweather"/>
                <a:cs typeface="Merriweather"/>
                <a:sym typeface="Merriweather"/>
              </a:rPr>
              <a:t>I presume you’ve read through the statement recently and it’s still true and accurate?</a:t>
            </a:r>
            <a:endParaRPr sz="1350" b="0" i="0" u="none" strike="noStrike" cap="none">
              <a:solidFill>
                <a:schemeClr val="accent1"/>
              </a:solidFill>
              <a:latin typeface="Merriweather"/>
              <a:ea typeface="Merriweather"/>
              <a:cs typeface="Merriweather"/>
              <a:sym typeface="Merriweather"/>
            </a:endParaRPr>
          </a:p>
        </p:txBody>
      </p:sp>
      <p:sp>
        <p:nvSpPr>
          <p:cNvPr id="264" name="Google Shape;264;p17"/>
          <p:cNvSpPr txBox="1"/>
          <p:nvPr/>
        </p:nvSpPr>
        <p:spPr>
          <a:xfrm>
            <a:off x="261475" y="3274800"/>
            <a:ext cx="9144000" cy="2109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350"/>
              <a:buFont typeface="Arial"/>
              <a:buNone/>
            </a:pPr>
            <a:r>
              <a:rPr lang="en" sz="1350" b="1" i="0" u="none" strike="noStrike" cap="none" dirty="0">
                <a:solidFill>
                  <a:schemeClr val="accent1"/>
                </a:solidFill>
                <a:latin typeface="Merriweather"/>
                <a:ea typeface="Merriweather"/>
                <a:cs typeface="Merriweather"/>
                <a:sym typeface="Merriweather"/>
              </a:rPr>
              <a:t>“Test Centre Meeting”</a:t>
            </a:r>
            <a:endParaRPr sz="1350" b="1" i="0" u="none" strike="noStrike" cap="none" dirty="0">
              <a:solidFill>
                <a:schemeClr val="accent1"/>
              </a:solidFill>
              <a:latin typeface="Merriweather"/>
              <a:ea typeface="Merriweather"/>
              <a:cs typeface="Merriweather"/>
              <a:sym typeface="Merriweather"/>
            </a:endParaRPr>
          </a:p>
          <a:p>
            <a:pPr marL="457200" marR="0" lvl="0" indent="-317500" algn="l" rtl="0">
              <a:lnSpc>
                <a:spcPct val="115000"/>
              </a:lnSpc>
              <a:spcBef>
                <a:spcPts val="0"/>
              </a:spcBef>
              <a:spcAft>
                <a:spcPts val="0"/>
              </a:spcAft>
              <a:buClr>
                <a:schemeClr val="accent1"/>
              </a:buClr>
              <a:buSzPts val="1400"/>
              <a:buFont typeface="Merriweather Light"/>
              <a:buChar char="➢"/>
            </a:pPr>
            <a:r>
              <a:rPr lang="en" sz="1350" b="0" i="0" u="none" strike="noStrike" cap="none" dirty="0">
                <a:solidFill>
                  <a:schemeClr val="accent1"/>
                </a:solidFill>
                <a:latin typeface="Merriweather Light"/>
                <a:ea typeface="Merriweather Light"/>
                <a:cs typeface="Merriweather Light"/>
                <a:sym typeface="Merriweather Light"/>
              </a:rPr>
              <a:t>I’m going to ask you some questions about the test centre meeting. You claim that when you met Mr Dirk he said “</a:t>
            </a:r>
            <a:r>
              <a:rPr lang="en" sz="1350" b="0" i="1" u="none" strike="noStrike" cap="none" dirty="0">
                <a:solidFill>
                  <a:schemeClr val="accent1"/>
                </a:solidFill>
                <a:latin typeface="Merriweather Light"/>
                <a:ea typeface="Merriweather Light"/>
                <a:cs typeface="Merriweather Light"/>
                <a:sym typeface="Merriweather Light"/>
              </a:rPr>
              <a:t>you better pass me</a:t>
            </a:r>
            <a:r>
              <a:rPr lang="en" sz="1350" b="0" i="0" u="none" strike="noStrike" cap="none" dirty="0">
                <a:solidFill>
                  <a:schemeClr val="accent1"/>
                </a:solidFill>
                <a:latin typeface="Merriweather Light"/>
                <a:ea typeface="Merriweather Light"/>
                <a:cs typeface="Merriweather Light"/>
                <a:sym typeface="Merriweather Light"/>
              </a:rPr>
              <a:t>”, correct? (para 5)</a:t>
            </a:r>
            <a:endParaRPr sz="1350" b="0" i="0" u="none" strike="noStrike" cap="none" dirty="0">
              <a:solidFill>
                <a:schemeClr val="accent1"/>
              </a:solidFill>
              <a:latin typeface="Merriweather Light"/>
              <a:ea typeface="Merriweather Light"/>
              <a:cs typeface="Merriweather Light"/>
              <a:sym typeface="Merriweather Light"/>
            </a:endParaRPr>
          </a:p>
          <a:p>
            <a:pPr marL="457200" marR="0" lvl="0" indent="-317500" algn="l" rtl="0">
              <a:lnSpc>
                <a:spcPct val="115000"/>
              </a:lnSpc>
              <a:spcBef>
                <a:spcPts val="0"/>
              </a:spcBef>
              <a:spcAft>
                <a:spcPts val="0"/>
              </a:spcAft>
              <a:buClr>
                <a:schemeClr val="accent1"/>
              </a:buClr>
              <a:buSzPts val="1400"/>
              <a:buFont typeface="Merriweather Light"/>
              <a:buChar char="➢"/>
            </a:pPr>
            <a:r>
              <a:rPr lang="en" sz="1350" b="0" i="0" u="none" strike="noStrike" cap="none" dirty="0">
                <a:solidFill>
                  <a:schemeClr val="accent1"/>
                </a:solidFill>
                <a:latin typeface="Merriweather Light"/>
                <a:ea typeface="Merriweather Light"/>
                <a:cs typeface="Merriweather Light"/>
                <a:sym typeface="Merriweather Light"/>
              </a:rPr>
              <a:t>You thought that was aggressive, didn’t you? (para 5)</a:t>
            </a:r>
            <a:endParaRPr sz="1350" b="0" i="0" u="none" strike="noStrike" cap="none" dirty="0">
              <a:solidFill>
                <a:schemeClr val="accent1"/>
              </a:solidFill>
              <a:latin typeface="Merriweather Light"/>
              <a:ea typeface="Merriweather Light"/>
              <a:cs typeface="Merriweather Light"/>
              <a:sym typeface="Merriweather Light"/>
            </a:endParaRPr>
          </a:p>
          <a:p>
            <a:pPr marL="457200" marR="0" lvl="0" indent="-317500" algn="l" rtl="0">
              <a:lnSpc>
                <a:spcPct val="115000"/>
              </a:lnSpc>
              <a:spcBef>
                <a:spcPts val="0"/>
              </a:spcBef>
              <a:spcAft>
                <a:spcPts val="0"/>
              </a:spcAft>
              <a:buClr>
                <a:schemeClr val="accent1"/>
              </a:buClr>
              <a:buSzPts val="1400"/>
              <a:buFont typeface="Merriweather Light"/>
              <a:buChar char="➢"/>
            </a:pPr>
            <a:r>
              <a:rPr lang="en" sz="1350" b="0" i="0" u="none" strike="noStrike" cap="none" dirty="0">
                <a:solidFill>
                  <a:schemeClr val="accent1"/>
                </a:solidFill>
                <a:latin typeface="Merriweather Light"/>
                <a:ea typeface="Merriweather Light"/>
                <a:cs typeface="Merriweather Light"/>
                <a:sym typeface="Merriweather Light"/>
              </a:rPr>
              <a:t>And you say he smelled of alcohol, is that right? (para 6)</a:t>
            </a:r>
            <a:endParaRPr sz="1350" b="0" i="0" u="none" strike="noStrike" cap="none" dirty="0">
              <a:solidFill>
                <a:schemeClr val="accent1"/>
              </a:solidFill>
              <a:latin typeface="Merriweather Light"/>
              <a:ea typeface="Merriweather Light"/>
              <a:cs typeface="Merriweather Light"/>
              <a:sym typeface="Merriweather Light"/>
            </a:endParaRPr>
          </a:p>
          <a:p>
            <a:pPr marL="457200" marR="0" lvl="0" indent="-317500" algn="l" rtl="0">
              <a:lnSpc>
                <a:spcPct val="115000"/>
              </a:lnSpc>
              <a:spcBef>
                <a:spcPts val="0"/>
              </a:spcBef>
              <a:spcAft>
                <a:spcPts val="0"/>
              </a:spcAft>
              <a:buClr>
                <a:schemeClr val="accent1"/>
              </a:buClr>
              <a:buSzPts val="1400"/>
              <a:buFont typeface="Merriweather Light"/>
              <a:buChar char="➢"/>
            </a:pPr>
            <a:r>
              <a:rPr lang="en" sz="1350" b="0" i="0" u="none" strike="noStrike" cap="none" dirty="0">
                <a:solidFill>
                  <a:schemeClr val="accent1"/>
                </a:solidFill>
                <a:latin typeface="Merriweather Light"/>
                <a:ea typeface="Merriweather Light"/>
                <a:cs typeface="Merriweather Light"/>
                <a:sym typeface="Merriweather Light"/>
              </a:rPr>
              <a:t>But you didn’t ask him about why he smelled of alcohol, did you??</a:t>
            </a:r>
            <a:endParaRPr sz="1350" b="0" i="0" u="none" strike="noStrike" cap="none" dirty="0">
              <a:solidFill>
                <a:schemeClr val="accent1"/>
              </a:solidFill>
              <a:latin typeface="Merriweather Light"/>
              <a:ea typeface="Merriweather Light"/>
              <a:cs typeface="Merriweather Light"/>
              <a:sym typeface="Merriweather Light"/>
            </a:endParaRPr>
          </a:p>
          <a:p>
            <a:pPr marL="457200" marR="0" lvl="0" indent="-317500" algn="l" rtl="0">
              <a:lnSpc>
                <a:spcPct val="115000"/>
              </a:lnSpc>
              <a:spcBef>
                <a:spcPts val="0"/>
              </a:spcBef>
              <a:spcAft>
                <a:spcPts val="0"/>
              </a:spcAft>
              <a:buClr>
                <a:schemeClr val="accent1"/>
              </a:buClr>
              <a:buSzPts val="1400"/>
              <a:buFont typeface="Merriweather Light"/>
              <a:buChar char="➢"/>
            </a:pPr>
            <a:r>
              <a:rPr lang="en" sz="1100" b="0" i="0" u="none" strike="noStrike" cap="none" dirty="0">
                <a:solidFill>
                  <a:schemeClr val="accent1"/>
                </a:solidFill>
                <a:latin typeface="Merriweather Light"/>
                <a:ea typeface="Merriweather Light"/>
                <a:cs typeface="Merriweather Light"/>
                <a:sym typeface="Merriweather Light"/>
              </a:rPr>
              <a:t> </a:t>
            </a:r>
            <a:r>
              <a:rPr lang="en" sz="1350" b="0" i="0" u="none" strike="noStrike" cap="none" dirty="0">
                <a:solidFill>
                  <a:schemeClr val="accent1"/>
                </a:solidFill>
                <a:latin typeface="Merriweather Light"/>
                <a:ea typeface="Merriweather Light"/>
                <a:cs typeface="Merriweather Light"/>
                <a:sym typeface="Merriweather Light"/>
              </a:rPr>
              <a:t>And you concluded he was “</a:t>
            </a:r>
            <a:r>
              <a:rPr lang="en" sz="1350" b="0" i="1" u="none" strike="noStrike" cap="none" dirty="0">
                <a:solidFill>
                  <a:schemeClr val="accent1"/>
                </a:solidFill>
                <a:latin typeface="Merriweather Light"/>
                <a:ea typeface="Merriweather Light"/>
                <a:cs typeface="Merriweather Light"/>
                <a:sym typeface="Merriweather Light"/>
              </a:rPr>
              <a:t>probably an alcoholic and drug user</a:t>
            </a:r>
            <a:r>
              <a:rPr lang="en" sz="1350" b="0" i="0" u="none" strike="noStrike" cap="none" dirty="0">
                <a:solidFill>
                  <a:schemeClr val="accent1"/>
                </a:solidFill>
                <a:latin typeface="Merriweather Light"/>
                <a:ea typeface="Merriweather Light"/>
                <a:cs typeface="Merriweather Light"/>
                <a:sym typeface="Merriweather Light"/>
              </a:rPr>
              <a:t>”, correct? (para 6)</a:t>
            </a:r>
            <a:endParaRPr sz="1350" b="0" i="0" u="none" strike="noStrike" cap="none" dirty="0">
              <a:solidFill>
                <a:schemeClr val="accent1"/>
              </a:solidFill>
              <a:latin typeface="Merriweather Light"/>
              <a:ea typeface="Merriweather Light"/>
              <a:cs typeface="Merriweather Light"/>
              <a:sym typeface="Merriweather Light"/>
            </a:endParaRPr>
          </a:p>
          <a:p>
            <a:pPr marL="457200" marR="0" lvl="0" indent="0" algn="l" rtl="0">
              <a:lnSpc>
                <a:spcPct val="115000"/>
              </a:lnSpc>
              <a:spcBef>
                <a:spcPts val="0"/>
              </a:spcBef>
              <a:spcAft>
                <a:spcPts val="0"/>
              </a:spcAft>
              <a:buClr>
                <a:srgbClr val="000000"/>
              </a:buClr>
              <a:buSzPts val="1350"/>
              <a:buFont typeface="Arial"/>
              <a:buNone/>
            </a:pPr>
            <a:endParaRPr sz="1350" b="1" i="0" u="none" strike="noStrike" cap="none" dirty="0">
              <a:solidFill>
                <a:schemeClr val="accent1"/>
              </a:solidFill>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EXAMINATION IN CHIEF </a:t>
            </a:r>
            <a:endParaRPr/>
          </a:p>
        </p:txBody>
      </p:sp>
      <p:sp>
        <p:nvSpPr>
          <p:cNvPr id="270" name="Google Shape;270;p18"/>
          <p:cNvSpPr txBox="1"/>
          <p:nvPr/>
        </p:nvSpPr>
        <p:spPr>
          <a:xfrm>
            <a:off x="318975" y="1524000"/>
            <a:ext cx="8520600" cy="36219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5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Light"/>
                <a:ea typeface="Merriweather Light"/>
                <a:cs typeface="Merriweather Light"/>
                <a:sym typeface="Merriweather Light"/>
              </a:rPr>
              <a:t>What </a:t>
            </a:r>
            <a:r>
              <a:rPr lang="en" sz="1400" b="1" i="0" u="none" strike="noStrike" cap="none">
                <a:solidFill>
                  <a:schemeClr val="accent1"/>
                </a:solidFill>
                <a:latin typeface="Merriweather"/>
                <a:ea typeface="Merriweather"/>
                <a:cs typeface="Merriweather"/>
                <a:sym typeface="Merriweather"/>
              </a:rPr>
              <a:t>evidence</a:t>
            </a:r>
            <a:r>
              <a:rPr lang="en" sz="1400" b="0" i="0" u="none" strike="noStrike" cap="none">
                <a:solidFill>
                  <a:schemeClr val="accent1"/>
                </a:solidFill>
                <a:latin typeface="Merriweather Light"/>
                <a:ea typeface="Merriweather Light"/>
                <a:cs typeface="Merriweather Light"/>
                <a:sym typeface="Merriweather Light"/>
              </a:rPr>
              <a:t> do you need from your own witness to support your </a:t>
            </a:r>
            <a:r>
              <a:rPr lang="en" sz="1400" b="1" i="0" u="none" strike="noStrike" cap="none">
                <a:solidFill>
                  <a:schemeClr val="accent1"/>
                </a:solidFill>
                <a:latin typeface="Merriweather"/>
                <a:ea typeface="Merriweather"/>
                <a:cs typeface="Merriweather"/>
                <a:sym typeface="Merriweather"/>
              </a:rPr>
              <a:t>CASE THEORY?</a:t>
            </a:r>
            <a:endParaRPr sz="1400" b="1" i="0" u="none" strike="noStrike" cap="none">
              <a:solidFill>
                <a:schemeClr val="accent1"/>
              </a:solidFill>
              <a:latin typeface="Merriweather"/>
              <a:ea typeface="Merriweather"/>
              <a:cs typeface="Merriweather"/>
              <a:sym typeface="Merriweather"/>
            </a:endParaRPr>
          </a:p>
          <a:p>
            <a:pPr marL="914400" marR="0" lvl="1" indent="-317500" algn="l" rtl="0">
              <a:lnSpc>
                <a:spcPct val="115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Examination in Chief aims to extract what is relevant from your own Witness Statement</a:t>
            </a:r>
            <a:endParaRPr sz="1400" b="0" i="0" u="none" strike="noStrike" cap="none">
              <a:solidFill>
                <a:schemeClr val="accent1"/>
              </a:solidFill>
              <a:latin typeface="Merriweather Light"/>
              <a:ea typeface="Merriweather Light"/>
              <a:cs typeface="Merriweather Light"/>
              <a:sym typeface="Merriweather Light"/>
            </a:endParaRPr>
          </a:p>
          <a:p>
            <a:pPr marL="457200" marR="0" lvl="0" indent="-317500" algn="l" rtl="0">
              <a:lnSpc>
                <a:spcPct val="115000"/>
              </a:lnSpc>
              <a:spcBef>
                <a:spcPts val="0"/>
              </a:spcBef>
              <a:spcAft>
                <a:spcPts val="0"/>
              </a:spcAft>
              <a:buClr>
                <a:schemeClr val="accent1"/>
              </a:buClr>
              <a:buSzPts val="1400"/>
              <a:buFont typeface="Merriweather Light"/>
              <a:buChar char="➢"/>
            </a:pPr>
            <a:r>
              <a:rPr lang="en" sz="1400" b="1" i="0" u="none" strike="noStrike" cap="none">
                <a:solidFill>
                  <a:schemeClr val="accent1"/>
                </a:solidFill>
                <a:latin typeface="Merriweather"/>
                <a:ea typeface="Merriweather"/>
                <a:cs typeface="Merriweather"/>
                <a:sym typeface="Merriweather"/>
              </a:rPr>
              <a:t>Never ask</a:t>
            </a:r>
            <a:r>
              <a:rPr lang="en" sz="1400" b="0" i="0" u="none" strike="noStrike" cap="none">
                <a:solidFill>
                  <a:schemeClr val="accent1"/>
                </a:solidFill>
                <a:latin typeface="Merriweather Light"/>
                <a:ea typeface="Merriweather Light"/>
                <a:cs typeface="Merriweather Light"/>
                <a:sym typeface="Merriweather Light"/>
              </a:rPr>
              <a:t> </a:t>
            </a:r>
            <a:r>
              <a:rPr lang="en" sz="1400" b="1" i="0" u="none" strike="noStrike" cap="none">
                <a:solidFill>
                  <a:schemeClr val="accent1"/>
                </a:solidFill>
                <a:latin typeface="Merriweather"/>
                <a:ea typeface="Merriweather"/>
                <a:cs typeface="Merriweather"/>
                <a:sym typeface="Merriweather"/>
              </a:rPr>
              <a:t>Leading Questions </a:t>
            </a:r>
            <a:endParaRPr sz="1400" b="1" i="0" u="none" strike="noStrike" cap="none">
              <a:solidFill>
                <a:schemeClr val="accent1"/>
              </a:solidFill>
              <a:latin typeface="Merriweather"/>
              <a:ea typeface="Merriweather"/>
              <a:cs typeface="Merriweather"/>
              <a:sym typeface="Merriweather"/>
            </a:endParaRPr>
          </a:p>
          <a:p>
            <a:pPr marL="914400" marR="0" lvl="1" indent="-317500" algn="l" rtl="0">
              <a:lnSpc>
                <a:spcPct val="115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Try not to ask “So….. What happened next?’’</a:t>
            </a:r>
            <a:endParaRPr sz="1400" b="0" i="0" u="none" strike="noStrike" cap="none">
              <a:solidFill>
                <a:schemeClr val="accent1"/>
              </a:solidFill>
              <a:latin typeface="Merriweather Light"/>
              <a:ea typeface="Merriweather Light"/>
              <a:cs typeface="Merriweather Light"/>
              <a:sym typeface="Merriweather Light"/>
            </a:endParaRPr>
          </a:p>
          <a:p>
            <a:pPr marL="457200" marR="0" lvl="0" indent="-317500" algn="l" rtl="0">
              <a:lnSpc>
                <a:spcPct val="115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Light"/>
                <a:ea typeface="Merriweather Light"/>
                <a:cs typeface="Merriweather Light"/>
                <a:sym typeface="Merriweather Light"/>
              </a:rPr>
              <a:t>Keep it </a:t>
            </a:r>
            <a:r>
              <a:rPr lang="en" sz="1400" b="1" i="0" u="none" strike="noStrike" cap="none">
                <a:solidFill>
                  <a:schemeClr val="accent1"/>
                </a:solidFill>
                <a:latin typeface="Merriweather"/>
                <a:ea typeface="Merriweather"/>
                <a:cs typeface="Merriweather"/>
                <a:sym typeface="Merriweather"/>
              </a:rPr>
              <a:t>conversational </a:t>
            </a:r>
            <a:endParaRPr sz="1400" b="1" i="0" u="none" strike="noStrike" cap="none">
              <a:solidFill>
                <a:schemeClr val="accent1"/>
              </a:solidFill>
              <a:latin typeface="Merriweather"/>
              <a:ea typeface="Merriweather"/>
              <a:cs typeface="Merriweather"/>
              <a:sym typeface="Merriweather"/>
            </a:endParaRPr>
          </a:p>
          <a:p>
            <a:pPr marL="914400" marR="0" lvl="1" indent="-317500" algn="l" rtl="0">
              <a:lnSpc>
                <a:spcPct val="115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Light"/>
                <a:ea typeface="Merriweather Light"/>
                <a:cs typeface="Merriweather Light"/>
                <a:sym typeface="Merriweather Light"/>
              </a:rPr>
              <a:t>Write out your questions and answers and ensure you have both ‘learnt your script’</a:t>
            </a:r>
            <a:endParaRPr sz="1400" b="0" i="0" u="none" strike="noStrike" cap="none">
              <a:solidFill>
                <a:schemeClr val="accent1"/>
              </a:solidFill>
              <a:latin typeface="Merriweather Light"/>
              <a:ea typeface="Merriweather Light"/>
              <a:cs typeface="Merriweather Light"/>
              <a:sym typeface="Merriweather Light"/>
            </a:endParaRPr>
          </a:p>
          <a:p>
            <a:pPr marL="457200" marR="0" lvl="0" indent="-317500" algn="l" rtl="0">
              <a:lnSpc>
                <a:spcPct val="115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Light"/>
                <a:ea typeface="Merriweather Light"/>
                <a:cs typeface="Merriweather Light"/>
                <a:sym typeface="Merriweather Light"/>
              </a:rPr>
              <a:t>The witness </a:t>
            </a:r>
            <a:r>
              <a:rPr lang="en" sz="1400" b="1" i="0" u="none" strike="noStrike" cap="none">
                <a:solidFill>
                  <a:schemeClr val="accent1"/>
                </a:solidFill>
                <a:latin typeface="Merriweather"/>
                <a:ea typeface="Merriweather"/>
                <a:cs typeface="Merriweather"/>
                <a:sym typeface="Merriweather"/>
              </a:rPr>
              <a:t>must memorise their answers </a:t>
            </a:r>
            <a:r>
              <a:rPr lang="en" sz="1400" b="0" i="0" u="none" strike="noStrike" cap="none">
                <a:solidFill>
                  <a:schemeClr val="accent1"/>
                </a:solidFill>
                <a:latin typeface="Merriweather Light"/>
                <a:ea typeface="Merriweather Light"/>
                <a:cs typeface="Merriweather Light"/>
                <a:sym typeface="Merriweather Light"/>
              </a:rPr>
              <a:t>- they are not allowed to refer to a script during questioning</a:t>
            </a:r>
            <a:endParaRPr sz="1400" b="0" i="0" u="none" strike="noStrike" cap="none">
              <a:solidFill>
                <a:schemeClr val="accent1"/>
              </a:solidFill>
              <a:latin typeface="Merriweather Light"/>
              <a:ea typeface="Merriweather Light"/>
              <a:cs typeface="Merriweather Light"/>
              <a:sym typeface="Merriweather Light"/>
            </a:endParaRPr>
          </a:p>
          <a:p>
            <a:pPr marL="457200" marR="0" lvl="0" indent="-317500" algn="l" rtl="0">
              <a:lnSpc>
                <a:spcPct val="115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Use a range of methods to elicit a response rather than continually asking, “What happened next?” </a:t>
            </a:r>
            <a:endParaRPr sz="1400" b="0" i="0" u="none" strike="noStrike" cap="none">
              <a:solidFill>
                <a:schemeClr val="accent1"/>
              </a:solidFill>
              <a:latin typeface="Merriweather Light"/>
              <a:ea typeface="Merriweather Light"/>
              <a:cs typeface="Merriweather Light"/>
              <a:sym typeface="Merriweather Light"/>
            </a:endParaRPr>
          </a:p>
          <a:p>
            <a:pPr marL="457200" marR="0" lvl="0" indent="-317500" algn="l" rtl="0">
              <a:lnSpc>
                <a:spcPct val="115000"/>
              </a:lnSpc>
              <a:spcBef>
                <a:spcPts val="0"/>
              </a:spcBef>
              <a:spcAft>
                <a:spcPts val="0"/>
              </a:spcAft>
              <a:buClr>
                <a:schemeClr val="accent1"/>
              </a:buClr>
              <a:buSzPts val="1400"/>
              <a:buFont typeface="Merriweather Light"/>
              <a:buChar char="➢"/>
            </a:pPr>
            <a:r>
              <a:rPr lang="en" sz="1400" b="0" i="0" u="none" strike="noStrike" cap="none">
                <a:solidFill>
                  <a:schemeClr val="accent1"/>
                </a:solidFill>
                <a:latin typeface="Merriweather Light"/>
                <a:ea typeface="Merriweather Light"/>
                <a:cs typeface="Merriweather Light"/>
                <a:sym typeface="Merriweather Light"/>
              </a:rPr>
              <a:t>Try and elicit evidence in a logical and coherent way (chronology may be an important consideration) </a:t>
            </a:r>
            <a:endParaRPr sz="1400" b="0" i="0" u="none" strike="noStrike" cap="none">
              <a:solidFill>
                <a:schemeClr val="accent1"/>
              </a:solidFill>
              <a:latin typeface="Merriweather Light"/>
              <a:ea typeface="Merriweather Light"/>
              <a:cs typeface="Merriweather Light"/>
              <a:sym typeface="Merriweather Light"/>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9"/>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EXAMPLE: Examination in Chief </a:t>
            </a:r>
            <a:endParaRPr/>
          </a:p>
        </p:txBody>
      </p:sp>
      <p:sp>
        <p:nvSpPr>
          <p:cNvPr id="276" name="Google Shape;276;p19"/>
          <p:cNvSpPr txBox="1"/>
          <p:nvPr/>
        </p:nvSpPr>
        <p:spPr>
          <a:xfrm>
            <a:off x="155875" y="1474850"/>
            <a:ext cx="8832300" cy="32646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accent1"/>
              </a:buClr>
              <a:buSzPts val="1400"/>
              <a:buFont typeface="Merriweather"/>
              <a:buChar char="➢"/>
            </a:pPr>
            <a:r>
              <a:rPr lang="en" sz="1250" b="0" i="0" u="none" strike="noStrike" cap="none">
                <a:solidFill>
                  <a:schemeClr val="accent1"/>
                </a:solidFill>
                <a:latin typeface="Merriweather"/>
                <a:ea typeface="Merriweather"/>
                <a:cs typeface="Merriweather"/>
                <a:sym typeface="Merriweather"/>
              </a:rPr>
              <a:t>What were you doing at 11am on that Wednesday?</a:t>
            </a:r>
            <a:endParaRPr sz="1250" b="0" i="0" u="none" strike="noStrike" cap="none">
              <a:solidFill>
                <a:schemeClr val="accent1"/>
              </a:solidFill>
              <a:latin typeface="Merriweather"/>
              <a:ea typeface="Merriweather"/>
              <a:cs typeface="Merriweather"/>
              <a:sym typeface="Merriweather"/>
            </a:endParaRPr>
          </a:p>
          <a:p>
            <a:pPr marL="457200" marR="0" lvl="0" indent="0" algn="l" rtl="0">
              <a:lnSpc>
                <a:spcPct val="150000"/>
              </a:lnSpc>
              <a:spcBef>
                <a:spcPts val="0"/>
              </a:spcBef>
              <a:spcAft>
                <a:spcPts val="0"/>
              </a:spcAft>
              <a:buClr>
                <a:srgbClr val="000000"/>
              </a:buClr>
              <a:buSzPts val="800"/>
              <a:buFont typeface="Arial"/>
              <a:buNone/>
            </a:pPr>
            <a:r>
              <a:rPr lang="en" sz="800" b="0" i="0" u="none" strike="noStrike" cap="none">
                <a:solidFill>
                  <a:schemeClr val="accent1"/>
                </a:solidFill>
                <a:latin typeface="Merriweather"/>
                <a:ea typeface="Merriweather"/>
                <a:cs typeface="Merriweather"/>
                <a:sym typeface="Merriweather"/>
              </a:rPr>
              <a:t> </a:t>
            </a:r>
            <a:r>
              <a:rPr lang="en" sz="1000" b="0" i="1" u="none" strike="noStrike" cap="none">
                <a:solidFill>
                  <a:schemeClr val="accent1"/>
                </a:solidFill>
                <a:latin typeface="Merriweather"/>
                <a:ea typeface="Merriweather"/>
                <a:cs typeface="Merriweather"/>
                <a:sym typeface="Merriweather"/>
              </a:rPr>
              <a:t>Serving an elderly male customer</a:t>
            </a:r>
            <a:endParaRPr sz="1000" b="0" i="1" u="none" strike="noStrike" cap="none">
              <a:solidFill>
                <a:schemeClr val="accent1"/>
              </a:solidFill>
              <a:latin typeface="Merriweather"/>
              <a:ea typeface="Merriweather"/>
              <a:cs typeface="Merriweather"/>
              <a:sym typeface="Merriweather"/>
            </a:endParaRPr>
          </a:p>
          <a:p>
            <a:pPr marL="457200" marR="0" lvl="0" indent="-317500" algn="l" rtl="0">
              <a:lnSpc>
                <a:spcPct val="100000"/>
              </a:lnSpc>
              <a:spcBef>
                <a:spcPts val="0"/>
              </a:spcBef>
              <a:spcAft>
                <a:spcPts val="0"/>
              </a:spcAft>
              <a:buClr>
                <a:schemeClr val="accent1"/>
              </a:buClr>
              <a:buSzPts val="1400"/>
              <a:buFont typeface="Merriweather"/>
              <a:buChar char="➢"/>
            </a:pPr>
            <a:r>
              <a:rPr lang="en" sz="1250" b="0" i="0" u="none" strike="noStrike" cap="none">
                <a:solidFill>
                  <a:schemeClr val="accent1"/>
                </a:solidFill>
                <a:latin typeface="Merriweather"/>
                <a:ea typeface="Merriweather"/>
                <a:cs typeface="Merriweather"/>
                <a:sym typeface="Merriweather"/>
              </a:rPr>
              <a:t>Could you describe that customer’s transaction for the Court?</a:t>
            </a:r>
            <a:endParaRPr sz="1250" b="0" i="0" u="none" strike="noStrike" cap="none">
              <a:solidFill>
                <a:schemeClr val="accent1"/>
              </a:solidFill>
              <a:latin typeface="Merriweather"/>
              <a:ea typeface="Merriweather"/>
              <a:cs typeface="Merriweather"/>
              <a:sym typeface="Merriweather"/>
            </a:endParaRPr>
          </a:p>
          <a:p>
            <a:pPr marL="457200" marR="0" lvl="0" indent="0" algn="l" rtl="0">
              <a:lnSpc>
                <a:spcPct val="150000"/>
              </a:lnSpc>
              <a:spcBef>
                <a:spcPts val="0"/>
              </a:spcBef>
              <a:spcAft>
                <a:spcPts val="0"/>
              </a:spcAft>
              <a:buClr>
                <a:srgbClr val="000000"/>
              </a:buClr>
              <a:buSzPts val="1000"/>
              <a:buFont typeface="Arial"/>
              <a:buNone/>
            </a:pPr>
            <a:r>
              <a:rPr lang="en" sz="1000" b="0" i="1" u="none" strike="noStrike" cap="none">
                <a:solidFill>
                  <a:schemeClr val="accent1"/>
                </a:solidFill>
                <a:latin typeface="Merriweather"/>
                <a:ea typeface="Merriweather"/>
                <a:cs typeface="Merriweather"/>
                <a:sym typeface="Merriweather"/>
              </a:rPr>
              <a:t>Wanted foreign currency for a trip; taking quite a bit of time; making me wait</a:t>
            </a:r>
            <a:endParaRPr sz="1000" b="0" i="1" u="none" strike="noStrike" cap="none">
              <a:solidFill>
                <a:schemeClr val="accent1"/>
              </a:solidFill>
              <a:latin typeface="Merriweather"/>
              <a:ea typeface="Merriweather"/>
              <a:cs typeface="Merriweather"/>
              <a:sym typeface="Merriweather"/>
            </a:endParaRPr>
          </a:p>
          <a:p>
            <a:pPr marL="457200" marR="0" lvl="0" indent="-317500" algn="l" rtl="0">
              <a:lnSpc>
                <a:spcPct val="100000"/>
              </a:lnSpc>
              <a:spcBef>
                <a:spcPts val="0"/>
              </a:spcBef>
              <a:spcAft>
                <a:spcPts val="0"/>
              </a:spcAft>
              <a:buClr>
                <a:schemeClr val="accent1"/>
              </a:buClr>
              <a:buSzPts val="1400"/>
              <a:buFont typeface="Merriweather"/>
              <a:buChar char="➢"/>
            </a:pPr>
            <a:r>
              <a:rPr lang="en" sz="1250" b="0" i="0" u="none" strike="noStrike" cap="none">
                <a:solidFill>
                  <a:schemeClr val="accent1"/>
                </a:solidFill>
                <a:latin typeface="Merriweather"/>
                <a:ea typeface="Merriweather"/>
                <a:cs typeface="Merriweather"/>
                <a:sym typeface="Merriweather"/>
              </a:rPr>
              <a:t>How long did that transaction take?</a:t>
            </a:r>
            <a:endParaRPr sz="1250" b="0" i="0" u="none" strike="noStrike" cap="none">
              <a:solidFill>
                <a:schemeClr val="accent1"/>
              </a:solidFill>
              <a:latin typeface="Merriweather"/>
              <a:ea typeface="Merriweather"/>
              <a:cs typeface="Merriweather"/>
              <a:sym typeface="Merriweather"/>
            </a:endParaRPr>
          </a:p>
          <a:p>
            <a:pPr marL="457200" marR="0" lvl="0" indent="0" algn="l" rtl="0">
              <a:lnSpc>
                <a:spcPct val="150000"/>
              </a:lnSpc>
              <a:spcBef>
                <a:spcPts val="0"/>
              </a:spcBef>
              <a:spcAft>
                <a:spcPts val="0"/>
              </a:spcAft>
              <a:buClr>
                <a:srgbClr val="000000"/>
              </a:buClr>
              <a:buSzPts val="1000"/>
              <a:buFont typeface="Arial"/>
              <a:buNone/>
            </a:pPr>
            <a:r>
              <a:rPr lang="en" sz="1000" b="0" i="1" u="none" strike="noStrike" cap="none">
                <a:solidFill>
                  <a:schemeClr val="accent1"/>
                </a:solidFill>
                <a:latin typeface="Merriweather"/>
                <a:ea typeface="Merriweather"/>
                <a:cs typeface="Merriweather"/>
                <a:sym typeface="Merriweather"/>
              </a:rPr>
              <a:t>Can’t remember exactly, but it was taking ‘some time’</a:t>
            </a:r>
            <a:endParaRPr sz="1000" b="0" i="1" u="none" strike="noStrike" cap="none">
              <a:solidFill>
                <a:schemeClr val="accent1"/>
              </a:solidFill>
              <a:latin typeface="Merriweather"/>
              <a:ea typeface="Merriweather"/>
              <a:cs typeface="Merriweather"/>
              <a:sym typeface="Merriweather"/>
            </a:endParaRPr>
          </a:p>
          <a:p>
            <a:pPr marL="457200" marR="0" lvl="0" indent="-317500" algn="l" rtl="0">
              <a:lnSpc>
                <a:spcPct val="100000"/>
              </a:lnSpc>
              <a:spcBef>
                <a:spcPts val="0"/>
              </a:spcBef>
              <a:spcAft>
                <a:spcPts val="0"/>
              </a:spcAft>
              <a:buClr>
                <a:schemeClr val="accent1"/>
              </a:buClr>
              <a:buSzPts val="1400"/>
              <a:buFont typeface="Merriweather"/>
              <a:buChar char="➢"/>
            </a:pPr>
            <a:r>
              <a:rPr lang="en" sz="1000" b="0" i="0" u="none" strike="noStrike" cap="none">
                <a:solidFill>
                  <a:schemeClr val="accent1"/>
                </a:solidFill>
                <a:latin typeface="Merriweather"/>
                <a:ea typeface="Merriweather"/>
                <a:cs typeface="Merriweather"/>
                <a:sym typeface="Merriweather"/>
              </a:rPr>
              <a:t> </a:t>
            </a:r>
            <a:r>
              <a:rPr lang="en" sz="1250" b="0" i="0" u="none" strike="noStrike" cap="none">
                <a:solidFill>
                  <a:schemeClr val="accent1"/>
                </a:solidFill>
                <a:latin typeface="Merriweather"/>
                <a:ea typeface="Merriweather"/>
                <a:cs typeface="Merriweather"/>
                <a:sym typeface="Merriweather"/>
              </a:rPr>
              <a:t>What did you do while you were waiting?</a:t>
            </a:r>
            <a:endParaRPr sz="1250" b="0" i="0" u="none" strike="noStrike" cap="none">
              <a:solidFill>
                <a:schemeClr val="accent1"/>
              </a:solidFill>
              <a:latin typeface="Merriweather"/>
              <a:ea typeface="Merriweather"/>
              <a:cs typeface="Merriweather"/>
              <a:sym typeface="Merriweather"/>
            </a:endParaRPr>
          </a:p>
          <a:p>
            <a:pPr marL="457200" marR="0" lvl="0" indent="0" algn="l" rtl="0">
              <a:lnSpc>
                <a:spcPct val="150000"/>
              </a:lnSpc>
              <a:spcBef>
                <a:spcPts val="0"/>
              </a:spcBef>
              <a:spcAft>
                <a:spcPts val="0"/>
              </a:spcAft>
              <a:buClr>
                <a:srgbClr val="000000"/>
              </a:buClr>
              <a:buSzPts val="800"/>
              <a:buFont typeface="Arial"/>
              <a:buNone/>
            </a:pPr>
            <a:r>
              <a:rPr lang="en" sz="800" b="0" i="0" u="none" strike="noStrike" cap="none">
                <a:solidFill>
                  <a:schemeClr val="accent1"/>
                </a:solidFill>
                <a:latin typeface="Merriweather"/>
                <a:ea typeface="Merriweather"/>
                <a:cs typeface="Merriweather"/>
                <a:sym typeface="Merriweather"/>
              </a:rPr>
              <a:t> </a:t>
            </a:r>
            <a:r>
              <a:rPr lang="en" sz="1000" b="0" i="1" u="none" strike="noStrike" cap="none">
                <a:solidFill>
                  <a:schemeClr val="accent1"/>
                </a:solidFill>
                <a:latin typeface="Merriweather"/>
                <a:ea typeface="Merriweather"/>
                <a:cs typeface="Merriweather"/>
                <a:sym typeface="Merriweather"/>
              </a:rPr>
              <a:t>I looked to see who were the next customers</a:t>
            </a:r>
            <a:endParaRPr sz="1000" b="0" i="1" u="none" strike="noStrike" cap="none">
              <a:solidFill>
                <a:schemeClr val="accent1"/>
              </a:solidFill>
              <a:latin typeface="Merriweather"/>
              <a:ea typeface="Merriweather"/>
              <a:cs typeface="Merriweather"/>
              <a:sym typeface="Merriweather"/>
            </a:endParaRPr>
          </a:p>
          <a:p>
            <a:pPr marL="457200" marR="0" lvl="0" indent="-317500" algn="l" rtl="0">
              <a:lnSpc>
                <a:spcPct val="115000"/>
              </a:lnSpc>
              <a:spcBef>
                <a:spcPts val="0"/>
              </a:spcBef>
              <a:spcAft>
                <a:spcPts val="0"/>
              </a:spcAft>
              <a:buClr>
                <a:schemeClr val="accent1"/>
              </a:buClr>
              <a:buSzPts val="1400"/>
              <a:buFont typeface="Merriweather"/>
              <a:buChar char="➢"/>
            </a:pPr>
            <a:r>
              <a:rPr lang="en" sz="1000" b="0" i="0" u="none" strike="noStrike" cap="none">
                <a:solidFill>
                  <a:schemeClr val="accent1"/>
                </a:solidFill>
                <a:latin typeface="Merriweather"/>
                <a:ea typeface="Merriweather"/>
                <a:cs typeface="Merriweather"/>
                <a:sym typeface="Merriweather"/>
              </a:rPr>
              <a:t> </a:t>
            </a:r>
            <a:r>
              <a:rPr lang="en" sz="1250" b="0" i="0" u="none" strike="noStrike" cap="none">
                <a:solidFill>
                  <a:schemeClr val="accent1"/>
                </a:solidFill>
                <a:latin typeface="Merriweather"/>
                <a:ea typeface="Merriweather"/>
                <a:cs typeface="Merriweather"/>
                <a:sym typeface="Merriweather"/>
              </a:rPr>
              <a:t>And can you describe what you saw?</a:t>
            </a:r>
            <a:endParaRPr sz="1250" b="0" i="0" u="none" strike="noStrike" cap="none">
              <a:solidFill>
                <a:schemeClr val="accent1"/>
              </a:solidFill>
              <a:latin typeface="Merriweather"/>
              <a:ea typeface="Merriweather"/>
              <a:cs typeface="Merriweather"/>
              <a:sym typeface="Merriweather"/>
            </a:endParaRPr>
          </a:p>
          <a:p>
            <a:pPr marL="457200" marR="0" lvl="0" indent="0" algn="l" rtl="0">
              <a:lnSpc>
                <a:spcPct val="150000"/>
              </a:lnSpc>
              <a:spcBef>
                <a:spcPts val="0"/>
              </a:spcBef>
              <a:spcAft>
                <a:spcPts val="0"/>
              </a:spcAft>
              <a:buClr>
                <a:srgbClr val="000000"/>
              </a:buClr>
              <a:buSzPts val="800"/>
              <a:buFont typeface="Arial"/>
              <a:buNone/>
            </a:pPr>
            <a:r>
              <a:rPr lang="en" sz="800" b="0" i="0" u="none" strike="noStrike" cap="none">
                <a:solidFill>
                  <a:schemeClr val="accent1"/>
                </a:solidFill>
                <a:latin typeface="Merriweather"/>
                <a:ea typeface="Merriweather"/>
                <a:cs typeface="Merriweather"/>
                <a:sym typeface="Merriweather"/>
              </a:rPr>
              <a:t> </a:t>
            </a:r>
            <a:r>
              <a:rPr lang="en" sz="1000" b="0" i="1" u="none" strike="noStrike" cap="none">
                <a:solidFill>
                  <a:schemeClr val="accent1"/>
                </a:solidFill>
                <a:latin typeface="Merriweather"/>
                <a:ea typeface="Merriweather"/>
                <a:cs typeface="Merriweather"/>
                <a:sym typeface="Merriweather"/>
              </a:rPr>
              <a:t>Wasn’t paying that much attention but I noticed the next man in line looked vaguely familiar.</a:t>
            </a:r>
            <a:endParaRPr sz="1000" b="0" i="1" u="none" strike="noStrike" cap="none">
              <a:solidFill>
                <a:schemeClr val="accent1"/>
              </a:solidFill>
              <a:latin typeface="Merriweather"/>
              <a:ea typeface="Merriweather"/>
              <a:cs typeface="Merriweather"/>
              <a:sym typeface="Merriweather"/>
            </a:endParaRPr>
          </a:p>
          <a:p>
            <a:pPr marL="457200" marR="0" lvl="0" indent="-317500" algn="l" rtl="0">
              <a:lnSpc>
                <a:spcPct val="100000"/>
              </a:lnSpc>
              <a:spcBef>
                <a:spcPts val="0"/>
              </a:spcBef>
              <a:spcAft>
                <a:spcPts val="0"/>
              </a:spcAft>
              <a:buClr>
                <a:schemeClr val="accent1"/>
              </a:buClr>
              <a:buSzPts val="1400"/>
              <a:buFont typeface="Merriweather"/>
              <a:buChar char="➢"/>
            </a:pPr>
            <a:r>
              <a:rPr lang="en" sz="1000" b="0" i="0" u="none" strike="noStrike" cap="none">
                <a:solidFill>
                  <a:schemeClr val="accent1"/>
                </a:solidFill>
                <a:latin typeface="Merriweather"/>
                <a:ea typeface="Merriweather"/>
                <a:cs typeface="Merriweather"/>
                <a:sym typeface="Merriweather"/>
              </a:rPr>
              <a:t> </a:t>
            </a:r>
            <a:r>
              <a:rPr lang="en" sz="1250" b="0" i="0" u="none" strike="noStrike" cap="none">
                <a:solidFill>
                  <a:schemeClr val="accent1"/>
                </a:solidFill>
                <a:latin typeface="Merriweather"/>
                <a:ea typeface="Merriweather"/>
                <a:cs typeface="Merriweather"/>
                <a:sym typeface="Merriweather"/>
              </a:rPr>
              <a:t>Can you describe for the Court what he looked like?</a:t>
            </a:r>
            <a:endParaRPr sz="1250" b="0" i="0" u="none" strike="noStrike" cap="none">
              <a:solidFill>
                <a:schemeClr val="accent1"/>
              </a:solidFill>
              <a:latin typeface="Merriweather"/>
              <a:ea typeface="Merriweather"/>
              <a:cs typeface="Merriweather"/>
              <a:sym typeface="Merriweather"/>
            </a:endParaRPr>
          </a:p>
          <a:p>
            <a:pPr marL="457200" marR="0" lvl="0" indent="0" algn="l" rtl="0">
              <a:lnSpc>
                <a:spcPct val="150000"/>
              </a:lnSpc>
              <a:spcBef>
                <a:spcPts val="0"/>
              </a:spcBef>
              <a:spcAft>
                <a:spcPts val="0"/>
              </a:spcAft>
              <a:buClr>
                <a:srgbClr val="000000"/>
              </a:buClr>
              <a:buSzPts val="800"/>
              <a:buFont typeface="Arial"/>
              <a:buNone/>
            </a:pPr>
            <a:r>
              <a:rPr lang="en" sz="800" b="0" i="0" u="none" strike="noStrike" cap="none">
                <a:solidFill>
                  <a:schemeClr val="accent1"/>
                </a:solidFill>
                <a:latin typeface="Merriweather"/>
                <a:ea typeface="Merriweather"/>
                <a:cs typeface="Merriweather"/>
                <a:sym typeface="Merriweather"/>
              </a:rPr>
              <a:t> </a:t>
            </a:r>
            <a:r>
              <a:rPr lang="en" sz="1000" b="0" i="1" u="none" strike="noStrike" cap="none">
                <a:solidFill>
                  <a:schemeClr val="accent1"/>
                </a:solidFill>
                <a:latin typeface="Merriweather"/>
                <a:ea typeface="Merriweather"/>
                <a:cs typeface="Merriweather"/>
                <a:sym typeface="Merriweather"/>
              </a:rPr>
              <a:t>mid 30s… quite handsome… clean shaven… tanned… smart, dark clothing… well groomed</a:t>
            </a:r>
            <a:endParaRPr sz="1000" b="0" i="1" u="none" strike="noStrike" cap="none">
              <a:solidFill>
                <a:schemeClr val="accent1"/>
              </a:solidFill>
              <a:latin typeface="Merriweather"/>
              <a:ea typeface="Merriweather"/>
              <a:cs typeface="Merriweather"/>
              <a:sym typeface="Merriweather"/>
            </a:endParaRPr>
          </a:p>
          <a:p>
            <a:pPr marL="457200" marR="0" lvl="0" indent="-317500" algn="l" rtl="0">
              <a:lnSpc>
                <a:spcPct val="100000"/>
              </a:lnSpc>
              <a:spcBef>
                <a:spcPts val="0"/>
              </a:spcBef>
              <a:spcAft>
                <a:spcPts val="0"/>
              </a:spcAft>
              <a:buClr>
                <a:schemeClr val="accent1"/>
              </a:buClr>
              <a:buSzPts val="1400"/>
              <a:buFont typeface="Merriweather"/>
              <a:buChar char="➢"/>
            </a:pPr>
            <a:r>
              <a:rPr lang="en" sz="1000" b="0" i="0" u="none" strike="noStrike" cap="none">
                <a:solidFill>
                  <a:schemeClr val="accent1"/>
                </a:solidFill>
                <a:latin typeface="Merriweather"/>
                <a:ea typeface="Merriweather"/>
                <a:cs typeface="Merriweather"/>
                <a:sym typeface="Merriweather"/>
              </a:rPr>
              <a:t> </a:t>
            </a:r>
            <a:r>
              <a:rPr lang="en" sz="1250" b="0" i="0" u="none" strike="noStrike" cap="none">
                <a:solidFill>
                  <a:schemeClr val="accent1"/>
                </a:solidFill>
                <a:latin typeface="Merriweather"/>
                <a:ea typeface="Merriweather"/>
                <a:cs typeface="Merriweather"/>
                <a:sym typeface="Merriweather"/>
              </a:rPr>
              <a:t>What happened with the elderly man’s transaction?</a:t>
            </a:r>
            <a:endParaRPr sz="1250" b="0" i="0" u="none" strike="noStrike" cap="none">
              <a:solidFill>
                <a:schemeClr val="accent1"/>
              </a:solidFill>
              <a:latin typeface="Merriweather"/>
              <a:ea typeface="Merriweather"/>
              <a:cs typeface="Merriweather"/>
              <a:sym typeface="Merriweather"/>
            </a:endParaRPr>
          </a:p>
          <a:p>
            <a:pPr marL="45720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accent1"/>
                </a:solidFill>
                <a:latin typeface="Merriweather"/>
                <a:ea typeface="Merriweather"/>
                <a:cs typeface="Merriweather"/>
                <a:sym typeface="Merriweather"/>
              </a:rPr>
              <a:t> </a:t>
            </a:r>
            <a:r>
              <a:rPr lang="en" sz="1000" b="0" i="1" u="none" strike="noStrike" cap="none">
                <a:solidFill>
                  <a:schemeClr val="accent1"/>
                </a:solidFill>
                <a:latin typeface="Merriweather"/>
                <a:ea typeface="Merriweather"/>
                <a:cs typeface="Merriweather"/>
                <a:sym typeface="Merriweather"/>
              </a:rPr>
              <a:t>Concluded — stepped to the side from the counter — putting cash in draw</a:t>
            </a:r>
            <a:endParaRPr sz="1000" b="0" i="1" u="none" strike="noStrike" cap="none">
              <a:solidFill>
                <a:schemeClr val="accent1"/>
              </a:solidFill>
              <a:latin typeface="Merriweather"/>
              <a:ea typeface="Merriweather"/>
              <a:cs typeface="Merriweather"/>
              <a:sym typeface="Merriweathe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CLOSING STRUCTURE</a:t>
            </a:r>
            <a:endParaRPr/>
          </a:p>
        </p:txBody>
      </p:sp>
      <p:sp>
        <p:nvSpPr>
          <p:cNvPr id="282" name="Google Shape;282;p20"/>
          <p:cNvSpPr txBox="1"/>
          <p:nvPr/>
        </p:nvSpPr>
        <p:spPr>
          <a:xfrm>
            <a:off x="248100" y="1577175"/>
            <a:ext cx="3824100" cy="30555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50000"/>
              </a:lnSpc>
              <a:spcBef>
                <a:spcPts val="0"/>
              </a:spcBef>
              <a:spcAft>
                <a:spcPts val="0"/>
              </a:spcAft>
              <a:buClr>
                <a:schemeClr val="accent1"/>
              </a:buClr>
              <a:buSzPts val="1400"/>
              <a:buFont typeface="Merriweather"/>
              <a:buChar char="➢"/>
            </a:pPr>
            <a:r>
              <a:rPr lang="en" sz="1400" b="1" i="0" u="none" strike="noStrike" cap="none">
                <a:solidFill>
                  <a:schemeClr val="accent1"/>
                </a:solidFill>
                <a:latin typeface="Merriweather"/>
                <a:ea typeface="Merriweather"/>
                <a:cs typeface="Merriweather"/>
                <a:sym typeface="Merriweather"/>
              </a:rPr>
              <a:t>Introduction </a:t>
            </a:r>
            <a:endParaRPr sz="1400" b="1" i="0" u="none" strike="noStrike" cap="none">
              <a:solidFill>
                <a:schemeClr val="accent1"/>
              </a:solidFill>
              <a:latin typeface="Merriweather"/>
              <a:ea typeface="Merriweather"/>
              <a:cs typeface="Merriweather"/>
              <a:sym typeface="Merriweather"/>
            </a:endParaRPr>
          </a:p>
          <a:p>
            <a:pPr marL="914400" marR="0" lvl="1" indent="-311150" algn="l" rtl="0">
              <a:lnSpc>
                <a:spcPct val="150000"/>
              </a:lnSpc>
              <a:spcBef>
                <a:spcPts val="0"/>
              </a:spcBef>
              <a:spcAft>
                <a:spcPts val="0"/>
              </a:spcAft>
              <a:buClr>
                <a:schemeClr val="accent1"/>
              </a:buClr>
              <a:buSzPts val="1300"/>
              <a:buFont typeface="Merriweather"/>
              <a:buChar char="○"/>
            </a:pPr>
            <a:r>
              <a:rPr lang="en" sz="1300" b="0" i="0" u="none" strike="noStrike" cap="none">
                <a:solidFill>
                  <a:schemeClr val="accent1"/>
                </a:solidFill>
                <a:latin typeface="Merriweather"/>
                <a:ea typeface="Merriweather"/>
                <a:cs typeface="Merriweather"/>
                <a:sym typeface="Merriweather"/>
              </a:rPr>
              <a:t>Roadmap of arguments </a:t>
            </a:r>
            <a:endParaRPr sz="1300" b="0" i="0" u="none" strike="noStrike" cap="none">
              <a:solidFill>
                <a:schemeClr val="accent1"/>
              </a:solidFill>
              <a:latin typeface="Merriweather"/>
              <a:ea typeface="Merriweather"/>
              <a:cs typeface="Merriweather"/>
              <a:sym typeface="Merriweather"/>
            </a:endParaRPr>
          </a:p>
          <a:p>
            <a:pPr marL="457200" marR="0" lvl="0" indent="-317500" algn="l" rtl="0">
              <a:lnSpc>
                <a:spcPct val="150000"/>
              </a:lnSpc>
              <a:spcBef>
                <a:spcPts val="0"/>
              </a:spcBef>
              <a:spcAft>
                <a:spcPts val="0"/>
              </a:spcAft>
              <a:buClr>
                <a:schemeClr val="accent1"/>
              </a:buClr>
              <a:buSzPts val="1400"/>
              <a:buFont typeface="Merriweather"/>
              <a:buChar char="➢"/>
            </a:pPr>
            <a:r>
              <a:rPr lang="en" sz="1400" b="1" i="0" u="none" strike="noStrike" cap="none">
                <a:solidFill>
                  <a:schemeClr val="accent1"/>
                </a:solidFill>
                <a:latin typeface="Merriweather"/>
                <a:ea typeface="Merriweather"/>
                <a:cs typeface="Merriweather"/>
                <a:sym typeface="Merriweather"/>
              </a:rPr>
              <a:t>Argument 1 </a:t>
            </a:r>
            <a:endParaRPr sz="1400" b="1" i="0" u="none" strike="noStrike" cap="none">
              <a:solidFill>
                <a:schemeClr val="accent1"/>
              </a:solidFill>
              <a:latin typeface="Merriweather"/>
              <a:ea typeface="Merriweather"/>
              <a:cs typeface="Merriweather"/>
              <a:sym typeface="Merriweather"/>
            </a:endParaRPr>
          </a:p>
          <a:p>
            <a:pPr marL="914400" marR="0" lvl="1" indent="-304800" algn="l" rtl="0">
              <a:lnSpc>
                <a:spcPct val="150000"/>
              </a:lnSpc>
              <a:spcBef>
                <a:spcPts val="0"/>
              </a:spcBef>
              <a:spcAft>
                <a:spcPts val="0"/>
              </a:spcAft>
              <a:buClr>
                <a:schemeClr val="accent1"/>
              </a:buClr>
              <a:buSzPts val="1200"/>
              <a:buFont typeface="Merriweather"/>
              <a:buChar char="○"/>
            </a:pPr>
            <a:r>
              <a:rPr lang="en" sz="1200" b="0" i="0" u="none" strike="noStrike" cap="none">
                <a:solidFill>
                  <a:schemeClr val="accent1"/>
                </a:solidFill>
                <a:latin typeface="Merriweather"/>
                <a:ea typeface="Merriweather"/>
                <a:cs typeface="Merriweather"/>
                <a:sym typeface="Merriweather"/>
              </a:rPr>
              <a:t>Evidence from the trial</a:t>
            </a:r>
            <a:endParaRPr sz="1200" b="0" i="0" u="none" strike="noStrike" cap="none">
              <a:solidFill>
                <a:schemeClr val="accent1"/>
              </a:solidFill>
              <a:latin typeface="Merriweather"/>
              <a:ea typeface="Merriweather"/>
              <a:cs typeface="Merriweather"/>
              <a:sym typeface="Merriweather"/>
            </a:endParaRPr>
          </a:p>
          <a:p>
            <a:pPr marL="457200" marR="0" lvl="0" indent="-311150" algn="l" rtl="0">
              <a:lnSpc>
                <a:spcPct val="150000"/>
              </a:lnSpc>
              <a:spcBef>
                <a:spcPts val="0"/>
              </a:spcBef>
              <a:spcAft>
                <a:spcPts val="0"/>
              </a:spcAft>
              <a:buClr>
                <a:schemeClr val="accent1"/>
              </a:buClr>
              <a:buSzPts val="1300"/>
              <a:buFont typeface="Merriweather"/>
              <a:buChar char="➢"/>
            </a:pPr>
            <a:r>
              <a:rPr lang="en" sz="1300" b="1" i="0" u="none" strike="noStrike" cap="none">
                <a:solidFill>
                  <a:schemeClr val="accent1"/>
                </a:solidFill>
                <a:latin typeface="Merriweather"/>
                <a:ea typeface="Merriweather"/>
                <a:cs typeface="Merriweather"/>
                <a:sym typeface="Merriweather"/>
              </a:rPr>
              <a:t>Argument 2</a:t>
            </a:r>
            <a:endParaRPr sz="1300" b="1" i="0" u="none" strike="noStrike" cap="none">
              <a:solidFill>
                <a:schemeClr val="accent1"/>
              </a:solidFill>
              <a:latin typeface="Merriweather"/>
              <a:ea typeface="Merriweather"/>
              <a:cs typeface="Merriweather"/>
              <a:sym typeface="Merriweather"/>
            </a:endParaRPr>
          </a:p>
          <a:p>
            <a:pPr marL="914400" marR="0" lvl="1" indent="-304800" algn="l" rtl="0">
              <a:lnSpc>
                <a:spcPct val="150000"/>
              </a:lnSpc>
              <a:spcBef>
                <a:spcPts val="0"/>
              </a:spcBef>
              <a:spcAft>
                <a:spcPts val="0"/>
              </a:spcAft>
              <a:buClr>
                <a:schemeClr val="accent1"/>
              </a:buClr>
              <a:buSzPts val="1200"/>
              <a:buFont typeface="Merriweather"/>
              <a:buChar char="○"/>
            </a:pPr>
            <a:r>
              <a:rPr lang="en" sz="1200" b="0" i="0" u="none" strike="noStrike" cap="none">
                <a:solidFill>
                  <a:schemeClr val="accent1"/>
                </a:solidFill>
                <a:latin typeface="Merriweather"/>
                <a:ea typeface="Merriweather"/>
                <a:cs typeface="Merriweather"/>
                <a:sym typeface="Merriweather"/>
              </a:rPr>
              <a:t>Evidence from the trial </a:t>
            </a:r>
            <a:endParaRPr sz="1200" b="0" i="0" u="none" strike="noStrike" cap="none">
              <a:solidFill>
                <a:schemeClr val="accent1"/>
              </a:solidFill>
              <a:latin typeface="Merriweather"/>
              <a:ea typeface="Merriweather"/>
              <a:cs typeface="Merriweather"/>
              <a:sym typeface="Merriweather"/>
            </a:endParaRPr>
          </a:p>
          <a:p>
            <a:pPr marL="457200" marR="0" lvl="0" indent="-304800" algn="l" rtl="0">
              <a:lnSpc>
                <a:spcPct val="150000"/>
              </a:lnSpc>
              <a:spcBef>
                <a:spcPts val="0"/>
              </a:spcBef>
              <a:spcAft>
                <a:spcPts val="0"/>
              </a:spcAft>
              <a:buClr>
                <a:schemeClr val="accent1"/>
              </a:buClr>
              <a:buSzPts val="1200"/>
              <a:buFont typeface="Merriweather"/>
              <a:buChar char="➢"/>
            </a:pPr>
            <a:r>
              <a:rPr lang="en" sz="1200" b="1" i="0" u="none" strike="noStrike" cap="none">
                <a:solidFill>
                  <a:schemeClr val="accent1"/>
                </a:solidFill>
                <a:latin typeface="Merriweather"/>
                <a:ea typeface="Merriweather"/>
                <a:cs typeface="Merriweather"/>
                <a:sym typeface="Merriweather"/>
              </a:rPr>
              <a:t>Argument 3 </a:t>
            </a:r>
            <a:r>
              <a:rPr lang="en" sz="900" b="1" i="0" u="none" strike="noStrike" cap="none">
                <a:solidFill>
                  <a:schemeClr val="accent1"/>
                </a:solidFill>
                <a:latin typeface="Merriweather"/>
                <a:ea typeface="Merriweather"/>
                <a:cs typeface="Merriweather"/>
                <a:sym typeface="Merriweather"/>
              </a:rPr>
              <a:t>(</a:t>
            </a:r>
            <a:r>
              <a:rPr lang="en" sz="900" b="0" i="0" u="none" strike="noStrike" cap="none">
                <a:solidFill>
                  <a:schemeClr val="accent1"/>
                </a:solidFill>
                <a:latin typeface="Merriweather"/>
                <a:ea typeface="Merriweather"/>
                <a:cs typeface="Merriweather"/>
                <a:sym typeface="Merriweather"/>
              </a:rPr>
              <a:t>if necessary)</a:t>
            </a:r>
            <a:endParaRPr sz="900" b="0" i="0" u="none" strike="noStrike" cap="none">
              <a:solidFill>
                <a:schemeClr val="accent1"/>
              </a:solidFill>
              <a:latin typeface="Merriweather"/>
              <a:ea typeface="Merriweather"/>
              <a:cs typeface="Merriweather"/>
              <a:sym typeface="Merriweather"/>
            </a:endParaRPr>
          </a:p>
          <a:p>
            <a:pPr marL="914400" marR="0" lvl="1" indent="-304800" algn="l" rtl="0">
              <a:lnSpc>
                <a:spcPct val="150000"/>
              </a:lnSpc>
              <a:spcBef>
                <a:spcPts val="0"/>
              </a:spcBef>
              <a:spcAft>
                <a:spcPts val="0"/>
              </a:spcAft>
              <a:buClr>
                <a:schemeClr val="accent1"/>
              </a:buClr>
              <a:buSzPts val="1200"/>
              <a:buFont typeface="Merriweather"/>
              <a:buChar char="○"/>
            </a:pPr>
            <a:r>
              <a:rPr lang="en" sz="1200" b="0" i="0" u="none" strike="noStrike" cap="none">
                <a:solidFill>
                  <a:schemeClr val="accent1"/>
                </a:solidFill>
                <a:latin typeface="Merriweather"/>
                <a:ea typeface="Merriweather"/>
                <a:cs typeface="Merriweather"/>
                <a:sym typeface="Merriweather"/>
              </a:rPr>
              <a:t>Evidence from the trial </a:t>
            </a:r>
            <a:endParaRPr sz="1200" b="0" i="0" u="none" strike="noStrike" cap="none">
              <a:solidFill>
                <a:schemeClr val="accent1"/>
              </a:solidFill>
              <a:latin typeface="Merriweather"/>
              <a:ea typeface="Merriweather"/>
              <a:cs typeface="Merriweather"/>
              <a:sym typeface="Merriweather"/>
            </a:endParaRPr>
          </a:p>
          <a:p>
            <a:pPr marL="457200" marR="0" lvl="0" indent="-311150" algn="l" rtl="0">
              <a:lnSpc>
                <a:spcPct val="150000"/>
              </a:lnSpc>
              <a:spcBef>
                <a:spcPts val="0"/>
              </a:spcBef>
              <a:spcAft>
                <a:spcPts val="0"/>
              </a:spcAft>
              <a:buClr>
                <a:schemeClr val="accent1"/>
              </a:buClr>
              <a:buSzPts val="1300"/>
              <a:buFont typeface="Merriweather"/>
              <a:buChar char="➢"/>
            </a:pPr>
            <a:r>
              <a:rPr lang="en" sz="1300" b="1" i="0" u="none" strike="noStrike" cap="none">
                <a:solidFill>
                  <a:schemeClr val="accent1"/>
                </a:solidFill>
                <a:latin typeface="Merriweather"/>
                <a:ea typeface="Merriweather"/>
                <a:cs typeface="Merriweather"/>
                <a:sym typeface="Merriweather"/>
              </a:rPr>
              <a:t>Case Theory/Summation</a:t>
            </a:r>
            <a:endParaRPr sz="1300" b="1" i="0" u="none" strike="noStrike" cap="none">
              <a:solidFill>
                <a:schemeClr val="accent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1"/>
                </a:solidFill>
                <a:latin typeface="Merriweather"/>
                <a:ea typeface="Merriweather"/>
                <a:cs typeface="Merriweather"/>
                <a:sym typeface="Merriweather"/>
              </a:rPr>
              <a:t> </a:t>
            </a:r>
            <a:endParaRPr sz="1400" b="0" i="0" u="none" strike="noStrike" cap="none">
              <a:solidFill>
                <a:schemeClr val="accent1"/>
              </a:solidFill>
              <a:latin typeface="Merriweather"/>
              <a:ea typeface="Merriweather"/>
              <a:cs typeface="Merriweather"/>
              <a:sym typeface="Merriweather"/>
            </a:endParaRPr>
          </a:p>
        </p:txBody>
      </p:sp>
      <p:sp>
        <p:nvSpPr>
          <p:cNvPr id="283" name="Google Shape;283;p20"/>
          <p:cNvSpPr txBox="1"/>
          <p:nvPr/>
        </p:nvSpPr>
        <p:spPr>
          <a:xfrm>
            <a:off x="4768650" y="1524000"/>
            <a:ext cx="4137600" cy="3024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Merriweather"/>
                <a:ea typeface="Merriweather"/>
                <a:cs typeface="Merriweather"/>
                <a:sym typeface="Merriweather"/>
              </a:rPr>
              <a:t>TIPS </a:t>
            </a:r>
            <a:endParaRPr sz="1400" b="1" i="0" u="none" strike="noStrike" cap="none">
              <a:solidFill>
                <a:schemeClr val="accent1"/>
              </a:solidFill>
              <a:latin typeface="Merriweather"/>
              <a:ea typeface="Merriweather"/>
              <a:cs typeface="Merriweather"/>
              <a:sym typeface="Merriweather"/>
            </a:endParaRPr>
          </a:p>
          <a:p>
            <a:pPr marL="457200" marR="0" lvl="0" indent="-298450" algn="l" rtl="0">
              <a:lnSpc>
                <a:spcPct val="150000"/>
              </a:lnSpc>
              <a:spcBef>
                <a:spcPts val="0"/>
              </a:spcBef>
              <a:spcAft>
                <a:spcPts val="0"/>
              </a:spcAft>
              <a:buClr>
                <a:schemeClr val="accent1"/>
              </a:buClr>
              <a:buSzPts val="1100"/>
              <a:buFont typeface="Merriweather Light"/>
              <a:buChar char="➢"/>
            </a:pPr>
            <a:r>
              <a:rPr lang="en" sz="1100" b="0" i="0" u="none" strike="noStrike" cap="none">
                <a:solidFill>
                  <a:schemeClr val="accent1"/>
                </a:solidFill>
                <a:latin typeface="Merriweather Light"/>
                <a:ea typeface="Merriweather Light"/>
                <a:cs typeface="Merriweather Light"/>
                <a:sym typeface="Merriweather Light"/>
              </a:rPr>
              <a:t>Keep the </a:t>
            </a:r>
            <a:r>
              <a:rPr lang="en" sz="1100" b="1" i="0" u="none" strike="noStrike" cap="none">
                <a:solidFill>
                  <a:schemeClr val="accent1"/>
                </a:solidFill>
                <a:latin typeface="Merriweather"/>
                <a:ea typeface="Merriweather"/>
                <a:cs typeface="Merriweather"/>
                <a:sym typeface="Merriweather"/>
              </a:rPr>
              <a:t>narrative-like</a:t>
            </a:r>
            <a:r>
              <a:rPr lang="en" sz="1100" b="0" i="0" u="none" strike="noStrike" cap="none">
                <a:solidFill>
                  <a:schemeClr val="accent1"/>
                </a:solidFill>
                <a:latin typeface="Merriweather Light"/>
                <a:ea typeface="Merriweather Light"/>
                <a:cs typeface="Merriweather Light"/>
                <a:sym typeface="Merriweather Light"/>
              </a:rPr>
              <a:t> structure </a:t>
            </a:r>
            <a:endParaRPr sz="1100" b="0" i="0" u="none" strike="noStrike" cap="none">
              <a:solidFill>
                <a:schemeClr val="accent1"/>
              </a:solidFill>
              <a:latin typeface="Merriweather Light"/>
              <a:ea typeface="Merriweather Light"/>
              <a:cs typeface="Merriweather Light"/>
              <a:sym typeface="Merriweather Light"/>
            </a:endParaRPr>
          </a:p>
          <a:p>
            <a:pPr marL="457200" marR="0" lvl="0" indent="-298450" algn="l" rtl="0">
              <a:lnSpc>
                <a:spcPct val="115000"/>
              </a:lnSpc>
              <a:spcBef>
                <a:spcPts val="0"/>
              </a:spcBef>
              <a:spcAft>
                <a:spcPts val="0"/>
              </a:spcAft>
              <a:buClr>
                <a:schemeClr val="accent1"/>
              </a:buClr>
              <a:buSzPts val="1100"/>
              <a:buFont typeface="Merriweather Light"/>
              <a:buChar char="➢"/>
            </a:pPr>
            <a:r>
              <a:rPr lang="en" sz="1100" b="0" i="0" u="none" strike="noStrike" cap="none">
                <a:solidFill>
                  <a:schemeClr val="accent1"/>
                </a:solidFill>
                <a:latin typeface="Merriweather Light"/>
                <a:ea typeface="Merriweather Light"/>
                <a:cs typeface="Merriweather Light"/>
                <a:sym typeface="Merriweather Light"/>
              </a:rPr>
              <a:t>Don’t include any evidence that wasn’t elicited during Examination in Chief or Cross Examination!</a:t>
            </a:r>
            <a:endParaRPr sz="1100" b="0" i="0" u="none" strike="noStrike" cap="none">
              <a:solidFill>
                <a:schemeClr val="accent1"/>
              </a:solidFill>
              <a:latin typeface="Merriweather Light"/>
              <a:ea typeface="Merriweather Light"/>
              <a:cs typeface="Merriweather Light"/>
              <a:sym typeface="Merriweather Light"/>
            </a:endParaRPr>
          </a:p>
          <a:p>
            <a:pPr marL="914400" marR="0" lvl="1" indent="-298450" algn="l" rtl="0">
              <a:lnSpc>
                <a:spcPct val="115000"/>
              </a:lnSpc>
              <a:spcBef>
                <a:spcPts val="0"/>
              </a:spcBef>
              <a:spcAft>
                <a:spcPts val="0"/>
              </a:spcAft>
              <a:buClr>
                <a:schemeClr val="accent1"/>
              </a:buClr>
              <a:buSzPts val="1100"/>
              <a:buFont typeface="Merriweather Light"/>
              <a:buChar char="○"/>
            </a:pPr>
            <a:r>
              <a:rPr lang="en" sz="1100" b="0" i="0" u="none" strike="noStrike" cap="none">
                <a:solidFill>
                  <a:schemeClr val="accent1"/>
                </a:solidFill>
                <a:latin typeface="Merriweather Light"/>
                <a:ea typeface="Merriweather Light"/>
                <a:cs typeface="Merriweather Light"/>
                <a:sym typeface="Merriweather Light"/>
              </a:rPr>
              <a:t>This includes any evidence in the witness statement that was not brought out in oral testimony. </a:t>
            </a:r>
            <a:endParaRPr sz="1100" b="0" i="0" u="none" strike="noStrike" cap="none">
              <a:solidFill>
                <a:schemeClr val="accent1"/>
              </a:solidFill>
              <a:latin typeface="Merriweather Light"/>
              <a:ea typeface="Merriweather Light"/>
              <a:cs typeface="Merriweather Light"/>
              <a:sym typeface="Merriweather Light"/>
            </a:endParaRPr>
          </a:p>
          <a:p>
            <a:pPr marL="457200" marR="0" lvl="0" indent="-298450" algn="l" rtl="0">
              <a:lnSpc>
                <a:spcPct val="115000"/>
              </a:lnSpc>
              <a:spcBef>
                <a:spcPts val="0"/>
              </a:spcBef>
              <a:spcAft>
                <a:spcPts val="0"/>
              </a:spcAft>
              <a:buClr>
                <a:schemeClr val="accent1"/>
              </a:buClr>
              <a:buSzPts val="1100"/>
              <a:buFont typeface="Merriweather Light"/>
              <a:buChar char="➢"/>
            </a:pPr>
            <a:r>
              <a:rPr lang="en" sz="1100" b="0" i="0" u="none" strike="noStrike" cap="none">
                <a:solidFill>
                  <a:schemeClr val="accent1"/>
                </a:solidFill>
                <a:latin typeface="Merriweather Light"/>
                <a:ea typeface="Merriweather Light"/>
                <a:cs typeface="Merriweather Light"/>
                <a:sym typeface="Merriweather Light"/>
              </a:rPr>
              <a:t>Strictly speaking, you should only make arguments from evidence that you put to the opposition in cross examination </a:t>
            </a:r>
            <a:r>
              <a:rPr lang="en" sz="1100" b="1" i="0" u="none" strike="noStrike" cap="none">
                <a:solidFill>
                  <a:schemeClr val="accent1"/>
                </a:solidFill>
                <a:latin typeface="Merriweather"/>
                <a:ea typeface="Merriweather"/>
                <a:cs typeface="Merriweather"/>
                <a:sym typeface="Merriweather"/>
              </a:rPr>
              <a:t>(</a:t>
            </a:r>
            <a:r>
              <a:rPr lang="en" sz="1100" b="1" i="1" u="none" strike="noStrike" cap="none">
                <a:solidFill>
                  <a:schemeClr val="accent1"/>
                </a:solidFill>
                <a:latin typeface="Merriweather"/>
                <a:ea typeface="Merriweather"/>
                <a:cs typeface="Merriweather"/>
                <a:sym typeface="Merriweather"/>
              </a:rPr>
              <a:t>Browne v Dunn </a:t>
            </a:r>
            <a:r>
              <a:rPr lang="en" sz="1100" b="1" i="0" u="none" strike="noStrike" cap="none">
                <a:solidFill>
                  <a:schemeClr val="accent1"/>
                </a:solidFill>
                <a:latin typeface="Merriweather"/>
                <a:ea typeface="Merriweather"/>
                <a:cs typeface="Merriweather"/>
                <a:sym typeface="Merriweather"/>
              </a:rPr>
              <a:t>rule)</a:t>
            </a:r>
            <a:r>
              <a:rPr lang="en" sz="1100" b="0" i="0" u="none" strike="noStrike" cap="none">
                <a:solidFill>
                  <a:schemeClr val="accent1"/>
                </a:solidFill>
                <a:latin typeface="Merriweather Light"/>
                <a:ea typeface="Merriweather Light"/>
                <a:cs typeface="Merriweather Light"/>
                <a:sym typeface="Merriweather Light"/>
              </a:rPr>
              <a:t>.</a:t>
            </a:r>
            <a:endParaRPr sz="1100" b="0" i="0" u="none" strike="noStrike" cap="none">
              <a:solidFill>
                <a:schemeClr val="accent1"/>
              </a:solidFill>
              <a:latin typeface="Merriweather Light"/>
              <a:ea typeface="Merriweather Light"/>
              <a:cs typeface="Merriweather Light"/>
              <a:sym typeface="Merriweather Light"/>
            </a:endParaRPr>
          </a:p>
          <a:p>
            <a:pPr marL="457200" marR="0" lvl="0" indent="-298450" algn="l" rtl="0">
              <a:lnSpc>
                <a:spcPct val="150000"/>
              </a:lnSpc>
              <a:spcBef>
                <a:spcPts val="0"/>
              </a:spcBef>
              <a:spcAft>
                <a:spcPts val="0"/>
              </a:spcAft>
              <a:buClr>
                <a:schemeClr val="accent1"/>
              </a:buClr>
              <a:buSzPts val="1100"/>
              <a:buFont typeface="Merriweather"/>
              <a:buChar char="➢"/>
            </a:pPr>
            <a:r>
              <a:rPr lang="en" sz="1100" b="1" i="0" u="none" strike="noStrike" cap="none">
                <a:solidFill>
                  <a:schemeClr val="accent1"/>
                </a:solidFill>
                <a:latin typeface="Merriweather"/>
                <a:ea typeface="Merriweather"/>
                <a:cs typeface="Merriweather"/>
                <a:sym typeface="Merriweather"/>
              </a:rPr>
              <a:t>Keep track of time! </a:t>
            </a:r>
            <a:endParaRPr sz="1100" b="1" i="0" u="none" strike="noStrike" cap="none">
              <a:solidFill>
                <a:schemeClr val="accent1"/>
              </a:solidFill>
              <a:latin typeface="Merriweather"/>
              <a:ea typeface="Merriweather"/>
              <a:cs typeface="Merriweather"/>
              <a:sym typeface="Merriweather"/>
            </a:endParaRPr>
          </a:p>
          <a:p>
            <a:pPr marL="914400" marR="0" lvl="1" indent="-298450" algn="l" rtl="0">
              <a:lnSpc>
                <a:spcPct val="115000"/>
              </a:lnSpc>
              <a:spcBef>
                <a:spcPts val="0"/>
              </a:spcBef>
              <a:spcAft>
                <a:spcPts val="0"/>
              </a:spcAft>
              <a:buClr>
                <a:schemeClr val="accent1"/>
              </a:buClr>
              <a:buSzPts val="1100"/>
              <a:buFont typeface="Merriweather Light"/>
              <a:buChar char="○"/>
            </a:pPr>
            <a:r>
              <a:rPr lang="en" sz="1100" b="0" i="0" u="none" strike="noStrike" cap="none">
                <a:solidFill>
                  <a:schemeClr val="accent1"/>
                </a:solidFill>
                <a:latin typeface="Merriweather Light"/>
                <a:ea typeface="Merriweather Light"/>
                <a:cs typeface="Merriweather Light"/>
                <a:sym typeface="Merriweather Light"/>
              </a:rPr>
              <a:t>It is very easy to get carried away during </a:t>
            </a:r>
            <a:r>
              <a:rPr lang="en" sz="1100" b="1" i="0" u="none" strike="noStrike" cap="none">
                <a:solidFill>
                  <a:schemeClr val="accent1"/>
                </a:solidFill>
                <a:latin typeface="Merriweather"/>
                <a:ea typeface="Merriweather"/>
                <a:cs typeface="Merriweather"/>
                <a:sym typeface="Merriweather"/>
              </a:rPr>
              <a:t>Closing </a:t>
            </a:r>
            <a:r>
              <a:rPr lang="en" sz="1100" b="0" i="0" u="none" strike="noStrike" cap="none">
                <a:solidFill>
                  <a:schemeClr val="accent1"/>
                </a:solidFill>
                <a:latin typeface="Merriweather Light"/>
                <a:ea typeface="Merriweather Light"/>
                <a:cs typeface="Merriweather Light"/>
                <a:sym typeface="Merriweather Light"/>
              </a:rPr>
              <a:t>and run overtime, you will be penalised if you do so</a:t>
            </a:r>
            <a:endParaRPr sz="1100" b="0" i="0" u="none" strike="noStrike" cap="none">
              <a:solidFill>
                <a:schemeClr val="accent1"/>
              </a:solidFill>
              <a:latin typeface="Merriweather Light"/>
              <a:ea typeface="Merriweather Light"/>
              <a:cs typeface="Merriweather Light"/>
              <a:sym typeface="Merriweather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ctrTitle"/>
          </p:nvPr>
        </p:nvSpPr>
        <p:spPr>
          <a:xfrm>
            <a:off x="311700" y="1327063"/>
            <a:ext cx="7831500" cy="1282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600"/>
              <a:buNone/>
            </a:pPr>
            <a:r>
              <a:rPr lang="en"/>
              <a:t>WITNESS EXAMINATION WORKSHOP | </a:t>
            </a:r>
            <a:r>
              <a:rPr lang="en" sz="3588"/>
              <a:t>2024</a:t>
            </a:r>
            <a:r>
              <a:rPr lang="en"/>
              <a:t>  </a:t>
            </a:r>
            <a:endParaRPr/>
          </a:p>
        </p:txBody>
      </p:sp>
      <p:sp>
        <p:nvSpPr>
          <p:cNvPr id="81" name="Google Shape;81;p2"/>
          <p:cNvSpPr txBox="1">
            <a:spLocks noGrp="1"/>
          </p:cNvSpPr>
          <p:nvPr>
            <p:ph type="subTitle" idx="1"/>
          </p:nvPr>
        </p:nvSpPr>
        <p:spPr>
          <a:xfrm>
            <a:off x="311700" y="2571760"/>
            <a:ext cx="4242600" cy="738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600"/>
              <a:buNone/>
            </a:pPr>
            <a:r>
              <a:rPr lang="en">
                <a:latin typeface="Merriweather"/>
                <a:ea typeface="Merriweather"/>
                <a:cs typeface="Merriweather"/>
                <a:sym typeface="Merriweather"/>
              </a:rPr>
              <a:t>First Year Witness Examination </a:t>
            </a:r>
            <a:endParaRPr>
              <a:latin typeface="Merriweather"/>
              <a:ea typeface="Merriweather"/>
              <a:cs typeface="Merriweather"/>
              <a:sym typeface="Merriweather"/>
            </a:endParaRPr>
          </a:p>
        </p:txBody>
      </p:sp>
      <p:sp>
        <p:nvSpPr>
          <p:cNvPr id="82" name="Google Shape;82;p2"/>
          <p:cNvSpPr txBox="1"/>
          <p:nvPr/>
        </p:nvSpPr>
        <p:spPr>
          <a:xfrm>
            <a:off x="6387850" y="449875"/>
            <a:ext cx="27090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accent1"/>
              </a:solidFill>
              <a:latin typeface="Merriweather Light"/>
              <a:ea typeface="Merriweather Light"/>
              <a:cs typeface="Merriweather Light"/>
              <a:sym typeface="Merriweather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1"/>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100"/>
              <a:t>OBJECTIONS</a:t>
            </a:r>
            <a:endParaRPr sz="3100"/>
          </a:p>
        </p:txBody>
      </p:sp>
      <p:sp>
        <p:nvSpPr>
          <p:cNvPr id="289" name="Google Shape;289;p21"/>
          <p:cNvSpPr txBox="1">
            <a:spLocks noGrp="1"/>
          </p:cNvSpPr>
          <p:nvPr>
            <p:ph type="body" idx="1"/>
          </p:nvPr>
        </p:nvSpPr>
        <p:spPr>
          <a:xfrm>
            <a:off x="3950494" y="1566375"/>
            <a:ext cx="3999900" cy="3076200"/>
          </a:xfrm>
          <a:prstGeom prst="rect">
            <a:avLst/>
          </a:prstGeom>
          <a:noFill/>
          <a:ln>
            <a:noFill/>
          </a:ln>
        </p:spPr>
        <p:txBody>
          <a:bodyPr spcFirstLastPara="1" wrap="square" lIns="91425" tIns="91425" rIns="91425" bIns="91425" anchor="t" anchorCtr="0">
            <a:normAutofit/>
          </a:bodyPr>
          <a:lstStyle/>
          <a:p>
            <a:pPr marL="914400" lvl="1" indent="-298767" algn="l" rtl="0">
              <a:lnSpc>
                <a:spcPct val="115000"/>
              </a:lnSpc>
              <a:spcBef>
                <a:spcPts val="0"/>
              </a:spcBef>
              <a:spcAft>
                <a:spcPts val="0"/>
              </a:spcAft>
              <a:buClr>
                <a:schemeClr val="accent1"/>
              </a:buClr>
              <a:buSzPct val="100000"/>
              <a:buFont typeface="Merriweather"/>
              <a:buChar char="○"/>
            </a:pPr>
            <a:r>
              <a:rPr lang="en" sz="1300" dirty="0">
                <a:solidFill>
                  <a:schemeClr val="accent1"/>
                </a:solidFill>
                <a:latin typeface="Merriweather"/>
                <a:ea typeface="Merriweather"/>
                <a:cs typeface="Merriweather"/>
                <a:sym typeface="Merriweather"/>
              </a:rPr>
              <a:t>Objections are </a:t>
            </a:r>
            <a:r>
              <a:rPr lang="en" sz="1300" b="1" dirty="0">
                <a:solidFill>
                  <a:schemeClr val="accent1"/>
                </a:solidFill>
                <a:latin typeface="Merriweather"/>
                <a:ea typeface="Merriweather"/>
                <a:cs typeface="Merriweather"/>
                <a:sym typeface="Merriweather"/>
              </a:rPr>
              <a:t>scored but marks are not deducted if incorrect (unless incorrect objections are purposely made to disrupt the oppositions questioning time)</a:t>
            </a:r>
          </a:p>
          <a:p>
            <a:pPr marL="615633" lvl="1" indent="0" algn="l" rtl="0">
              <a:lnSpc>
                <a:spcPct val="115000"/>
              </a:lnSpc>
              <a:spcBef>
                <a:spcPts val="0"/>
              </a:spcBef>
              <a:spcAft>
                <a:spcPts val="0"/>
              </a:spcAft>
              <a:buClr>
                <a:schemeClr val="accent1"/>
              </a:buClr>
              <a:buSzPct val="100000"/>
              <a:buNone/>
            </a:pPr>
            <a:endParaRPr sz="1300" b="1" dirty="0">
              <a:solidFill>
                <a:schemeClr val="accent1"/>
              </a:solidFill>
              <a:latin typeface="Merriweather"/>
              <a:ea typeface="Merriweather"/>
              <a:cs typeface="Merriweather"/>
              <a:sym typeface="Merriweather"/>
            </a:endParaRPr>
          </a:p>
          <a:p>
            <a:pPr marL="914400" lvl="1" indent="-293369" algn="l" rtl="0">
              <a:lnSpc>
                <a:spcPct val="115000"/>
              </a:lnSpc>
              <a:spcBef>
                <a:spcPts val="0"/>
              </a:spcBef>
              <a:spcAft>
                <a:spcPts val="0"/>
              </a:spcAft>
              <a:buClr>
                <a:schemeClr val="accent1"/>
              </a:buClr>
              <a:buSzPct val="100000"/>
              <a:buFont typeface="Merriweather"/>
              <a:buChar char="○"/>
            </a:pPr>
            <a:r>
              <a:rPr lang="en" sz="1200" dirty="0">
                <a:solidFill>
                  <a:schemeClr val="accent1"/>
                </a:solidFill>
                <a:latin typeface="Merriweather"/>
                <a:ea typeface="Merriweather"/>
                <a:cs typeface="Merriweather"/>
                <a:sym typeface="Merriweather"/>
              </a:rPr>
              <a:t>Object where possible as it is good practice and can throw opposing counsel off their game</a:t>
            </a:r>
            <a:endParaRPr sz="1300" dirty="0">
              <a:solidFill>
                <a:schemeClr val="accent1"/>
              </a:solidFill>
              <a:latin typeface="Merriweather"/>
              <a:ea typeface="Merriweather"/>
              <a:cs typeface="Merriweather"/>
              <a:sym typeface="Merriweather"/>
            </a:endParaRPr>
          </a:p>
        </p:txBody>
      </p:sp>
      <p:sp>
        <p:nvSpPr>
          <p:cNvPr id="290" name="Google Shape;290;p21"/>
          <p:cNvSpPr txBox="1">
            <a:spLocks noGrp="1"/>
          </p:cNvSpPr>
          <p:nvPr>
            <p:ph type="body" idx="2"/>
          </p:nvPr>
        </p:nvSpPr>
        <p:spPr>
          <a:xfrm>
            <a:off x="311725" y="1505700"/>
            <a:ext cx="3999900" cy="3076200"/>
          </a:xfrm>
          <a:prstGeom prst="rect">
            <a:avLst/>
          </a:prstGeom>
          <a:noFill/>
          <a:ln>
            <a:noFill/>
          </a:ln>
        </p:spPr>
        <p:txBody>
          <a:bodyPr spcFirstLastPara="1" wrap="square" lIns="91425" tIns="91425" rIns="91425" bIns="91425" anchor="t" anchorCtr="0">
            <a:normAutofit/>
          </a:bodyPr>
          <a:lstStyle/>
          <a:p>
            <a:pPr marL="457200" lvl="0" indent="-349250" algn="l" rtl="0">
              <a:lnSpc>
                <a:spcPct val="150000"/>
              </a:lnSpc>
              <a:spcBef>
                <a:spcPts val="0"/>
              </a:spcBef>
              <a:spcAft>
                <a:spcPts val="0"/>
              </a:spcAft>
              <a:buClr>
                <a:schemeClr val="accent1"/>
              </a:buClr>
              <a:buSzPts val="1900"/>
              <a:buFont typeface="Roboto"/>
              <a:buChar char="➢"/>
            </a:pPr>
            <a:r>
              <a:rPr lang="en" sz="1900" dirty="0">
                <a:solidFill>
                  <a:schemeClr val="accent1"/>
                </a:solidFill>
                <a:latin typeface="Merriweather Light"/>
                <a:ea typeface="Merriweather Light"/>
                <a:cs typeface="Merriweather Light"/>
                <a:sym typeface="Merriweather Light"/>
              </a:rPr>
              <a:t>Leading Question</a:t>
            </a:r>
            <a:endParaRPr sz="1900" dirty="0">
              <a:solidFill>
                <a:schemeClr val="accent1"/>
              </a:solidFill>
              <a:latin typeface="Merriweather Light"/>
              <a:ea typeface="Merriweather Light"/>
              <a:cs typeface="Merriweather Light"/>
              <a:sym typeface="Merriweather Light"/>
            </a:endParaRPr>
          </a:p>
          <a:p>
            <a:pPr marL="457200" lvl="0" indent="-349250" algn="l" rtl="0">
              <a:lnSpc>
                <a:spcPct val="150000"/>
              </a:lnSpc>
              <a:spcBef>
                <a:spcPts val="0"/>
              </a:spcBef>
              <a:spcAft>
                <a:spcPts val="0"/>
              </a:spcAft>
              <a:buClr>
                <a:schemeClr val="accent1"/>
              </a:buClr>
              <a:buSzPts val="1900"/>
              <a:buFont typeface="Merriweather Light"/>
              <a:buChar char="➢"/>
            </a:pPr>
            <a:r>
              <a:rPr lang="en" sz="1900" dirty="0">
                <a:solidFill>
                  <a:schemeClr val="accent1"/>
                </a:solidFill>
                <a:latin typeface="Merriweather Light"/>
                <a:ea typeface="Merriweather Light"/>
                <a:cs typeface="Merriweather Light"/>
                <a:sym typeface="Merriweather Light"/>
              </a:rPr>
              <a:t>Opinion </a:t>
            </a:r>
            <a:endParaRPr sz="1900" dirty="0">
              <a:solidFill>
                <a:schemeClr val="accent1"/>
              </a:solidFill>
              <a:latin typeface="Merriweather Light"/>
              <a:ea typeface="Merriweather Light"/>
              <a:cs typeface="Merriweather Light"/>
              <a:sym typeface="Merriweather Light"/>
            </a:endParaRPr>
          </a:p>
          <a:p>
            <a:pPr marL="457200" lvl="0" indent="-349250" algn="l" rtl="0">
              <a:lnSpc>
                <a:spcPct val="150000"/>
              </a:lnSpc>
              <a:spcBef>
                <a:spcPts val="0"/>
              </a:spcBef>
              <a:spcAft>
                <a:spcPts val="0"/>
              </a:spcAft>
              <a:buClr>
                <a:schemeClr val="accent1"/>
              </a:buClr>
              <a:buSzPts val="1900"/>
              <a:buFont typeface="Merriweather Light"/>
              <a:buChar char="➢"/>
            </a:pPr>
            <a:r>
              <a:rPr lang="en" sz="1900" dirty="0">
                <a:solidFill>
                  <a:schemeClr val="accent1"/>
                </a:solidFill>
                <a:latin typeface="Merriweather Light"/>
                <a:ea typeface="Merriweather Light"/>
                <a:cs typeface="Merriweather Light"/>
                <a:sym typeface="Merriweather Light"/>
              </a:rPr>
              <a:t>Hearsay </a:t>
            </a:r>
            <a:endParaRPr sz="1900" dirty="0">
              <a:solidFill>
                <a:schemeClr val="accent1"/>
              </a:solidFill>
              <a:latin typeface="Merriweather Light"/>
              <a:ea typeface="Merriweather Light"/>
              <a:cs typeface="Merriweather Light"/>
              <a:sym typeface="Merriweather Light"/>
            </a:endParaRPr>
          </a:p>
          <a:p>
            <a:pPr marL="914400" lvl="1" indent="-349250" algn="l" rtl="0">
              <a:lnSpc>
                <a:spcPct val="150000"/>
              </a:lnSpc>
              <a:spcBef>
                <a:spcPts val="0"/>
              </a:spcBef>
              <a:spcAft>
                <a:spcPts val="0"/>
              </a:spcAft>
              <a:buClr>
                <a:schemeClr val="accent1"/>
              </a:buClr>
              <a:buSzPts val="1900"/>
              <a:buFont typeface="Merriweather Light"/>
              <a:buChar char="○"/>
            </a:pPr>
            <a:r>
              <a:rPr lang="en" sz="1900" dirty="0">
                <a:solidFill>
                  <a:schemeClr val="accent1"/>
                </a:solidFill>
                <a:latin typeface="Merriweather Light"/>
                <a:ea typeface="Merriweather Light"/>
                <a:cs typeface="Merriweather Light"/>
                <a:sym typeface="Merriweather Light"/>
              </a:rPr>
              <a:t>Hearsay Exceptions</a:t>
            </a:r>
            <a:endParaRPr sz="1900" dirty="0">
              <a:solidFill>
                <a:schemeClr val="accent1"/>
              </a:solidFill>
              <a:latin typeface="Merriweather Light"/>
              <a:ea typeface="Merriweather Light"/>
              <a:cs typeface="Merriweather Light"/>
              <a:sym typeface="Merriweather Light"/>
            </a:endParaRPr>
          </a:p>
          <a:p>
            <a:pPr marL="457200" lvl="0" indent="-349250" algn="l" rtl="0">
              <a:lnSpc>
                <a:spcPct val="150000"/>
              </a:lnSpc>
              <a:spcBef>
                <a:spcPts val="0"/>
              </a:spcBef>
              <a:spcAft>
                <a:spcPts val="0"/>
              </a:spcAft>
              <a:buClr>
                <a:schemeClr val="accent1"/>
              </a:buClr>
              <a:buSzPts val="1900"/>
              <a:buFont typeface="Merriweather Light"/>
              <a:buChar char="➢"/>
            </a:pPr>
            <a:r>
              <a:rPr lang="en" sz="1900" dirty="0">
                <a:solidFill>
                  <a:schemeClr val="accent1"/>
                </a:solidFill>
                <a:latin typeface="Merriweather Light"/>
                <a:ea typeface="Merriweather Light"/>
                <a:cs typeface="Merriweather Light"/>
                <a:sym typeface="Merriweather Light"/>
              </a:rPr>
              <a:t>Relevance </a:t>
            </a:r>
            <a:endParaRPr sz="1900" dirty="0">
              <a:solidFill>
                <a:schemeClr val="accent1"/>
              </a:solidFill>
              <a:latin typeface="Merriweather Light"/>
              <a:ea typeface="Merriweather Light"/>
              <a:cs typeface="Merriweather Light"/>
              <a:sym typeface="Merriweather Light"/>
            </a:endParaRPr>
          </a:p>
          <a:p>
            <a:pPr marL="457200" lvl="0" indent="-349250" algn="l" rtl="0">
              <a:lnSpc>
                <a:spcPct val="150000"/>
              </a:lnSpc>
              <a:spcBef>
                <a:spcPts val="0"/>
              </a:spcBef>
              <a:spcAft>
                <a:spcPts val="0"/>
              </a:spcAft>
              <a:buClr>
                <a:schemeClr val="accent1"/>
              </a:buClr>
              <a:buSzPts val="1900"/>
              <a:buFont typeface="Merriweather Light"/>
              <a:buChar char="➢"/>
            </a:pPr>
            <a:r>
              <a:rPr lang="en" sz="1900" dirty="0">
                <a:solidFill>
                  <a:schemeClr val="accent1"/>
                </a:solidFill>
                <a:latin typeface="Merriweather Light"/>
                <a:ea typeface="Merriweather Light"/>
                <a:cs typeface="Merriweather Light"/>
                <a:sym typeface="Merriweather Light"/>
              </a:rPr>
              <a:t>Prejudice </a:t>
            </a:r>
            <a:endParaRPr sz="1900" dirty="0">
              <a:solidFill>
                <a:schemeClr val="accent1"/>
              </a:solidFill>
              <a:latin typeface="Merriweather Light"/>
              <a:ea typeface="Merriweather Light"/>
              <a:cs typeface="Merriweather Light"/>
              <a:sym typeface="Merriweather Light"/>
            </a:endParaRPr>
          </a:p>
          <a:p>
            <a:pPr marL="0" lvl="0" indent="0" algn="l" rtl="0">
              <a:lnSpc>
                <a:spcPct val="100000"/>
              </a:lnSpc>
              <a:spcBef>
                <a:spcPts val="0"/>
              </a:spcBef>
              <a:spcAft>
                <a:spcPts val="0"/>
              </a:spcAft>
              <a:buSzPts val="1300"/>
              <a:buNone/>
            </a:pPr>
            <a:endParaRPr sz="1900" dirty="0">
              <a:solidFill>
                <a:schemeClr val="accent1"/>
              </a:solidFill>
              <a:latin typeface="Merriweather Light"/>
              <a:ea typeface="Merriweather Light"/>
              <a:cs typeface="Merriweather Light"/>
              <a:sym typeface="Merriweather Light"/>
            </a:endParaRPr>
          </a:p>
          <a:p>
            <a:pPr marL="0" lvl="0" indent="0" algn="l" rtl="0">
              <a:lnSpc>
                <a:spcPct val="100000"/>
              </a:lnSpc>
              <a:spcBef>
                <a:spcPts val="0"/>
              </a:spcBef>
              <a:spcAft>
                <a:spcPts val="0"/>
              </a:spcAft>
              <a:buSzPts val="1300"/>
              <a:buNone/>
            </a:pPr>
            <a:endParaRPr sz="1900" dirty="0">
              <a:solidFill>
                <a:schemeClr val="accent1"/>
              </a:solidFill>
              <a:latin typeface="Merriweather Light"/>
              <a:ea typeface="Merriweather Light"/>
              <a:cs typeface="Merriweather Light"/>
              <a:sym typeface="Merriweather Light"/>
            </a:endParaRPr>
          </a:p>
          <a:p>
            <a:pPr marL="0" lvl="0" indent="0" algn="l" rtl="0">
              <a:lnSpc>
                <a:spcPct val="115000"/>
              </a:lnSpc>
              <a:spcBef>
                <a:spcPts val="0"/>
              </a:spcBef>
              <a:spcAft>
                <a:spcPts val="1200"/>
              </a:spcAft>
              <a:buSzPts val="13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DBCA-7F61-3A63-28C1-C0C3DC3840B5}"/>
              </a:ext>
            </a:extLst>
          </p:cNvPr>
          <p:cNvSpPr>
            <a:spLocks noGrp="1"/>
          </p:cNvSpPr>
          <p:nvPr>
            <p:ph type="title"/>
          </p:nvPr>
        </p:nvSpPr>
        <p:spPr/>
        <p:txBody>
          <a:bodyPr/>
          <a:lstStyle/>
          <a:p>
            <a:pPr algn="ctr"/>
            <a:r>
              <a:rPr lang="en-AU" dirty="0"/>
              <a:t>Objection Procedure</a:t>
            </a:r>
          </a:p>
        </p:txBody>
      </p:sp>
      <p:sp>
        <p:nvSpPr>
          <p:cNvPr id="5" name="Google Shape;296;p22">
            <a:extLst>
              <a:ext uri="{FF2B5EF4-FFF2-40B4-BE49-F238E27FC236}">
                <a16:creationId xmlns:a16="http://schemas.microsoft.com/office/drawing/2014/main" id="{5EC8C618-DA94-713A-21EF-62861288042C}"/>
              </a:ext>
            </a:extLst>
          </p:cNvPr>
          <p:cNvSpPr txBox="1">
            <a:spLocks noGrp="1"/>
          </p:cNvSpPr>
          <p:nvPr>
            <p:ph type="body" idx="1"/>
          </p:nvPr>
        </p:nvSpPr>
        <p:spPr>
          <a:xfrm>
            <a:off x="311150" y="1504950"/>
            <a:ext cx="8432800" cy="3288506"/>
          </a:xfrm>
          <a:prstGeom prst="rect">
            <a:avLst/>
          </a:prstGeom>
          <a:noFill/>
          <a:ln>
            <a:noFill/>
          </a:ln>
        </p:spPr>
        <p:txBody>
          <a:bodyPr spcFirstLastPara="1" wrap="square" lIns="91425" tIns="91425" rIns="91425" bIns="91425" anchor="t" anchorCtr="0">
            <a:normAutofit fontScale="85000" lnSpcReduction="20000"/>
          </a:bodyPr>
          <a:lstStyle/>
          <a:p>
            <a:pPr marL="457200" lvl="0" indent="-349250" algn="l" rtl="0">
              <a:lnSpc>
                <a:spcPct val="160000"/>
              </a:lnSpc>
              <a:spcBef>
                <a:spcPts val="0"/>
              </a:spcBef>
              <a:spcAft>
                <a:spcPts val="0"/>
              </a:spcAft>
              <a:buClr>
                <a:schemeClr val="accent1"/>
              </a:buClr>
              <a:buSzPts val="1900"/>
              <a:buFont typeface="Roboto"/>
              <a:buChar char="➢"/>
            </a:pPr>
            <a:r>
              <a:rPr lang="en" sz="1600" dirty="0">
                <a:solidFill>
                  <a:schemeClr val="accent1"/>
                </a:solidFill>
                <a:latin typeface="Merriweather Light"/>
                <a:ea typeface="Merriweather Light"/>
                <a:cs typeface="Merriweather Light"/>
                <a:sym typeface="Merriweather Light"/>
              </a:rPr>
              <a:t>Stand up to make your objection – the other barrister must sit down while you are talking</a:t>
            </a:r>
          </a:p>
          <a:p>
            <a:pPr marL="457200" lvl="0" indent="-349250" algn="l" rtl="0">
              <a:lnSpc>
                <a:spcPct val="160000"/>
              </a:lnSpc>
              <a:spcBef>
                <a:spcPts val="0"/>
              </a:spcBef>
              <a:spcAft>
                <a:spcPts val="0"/>
              </a:spcAft>
              <a:buClr>
                <a:schemeClr val="accent1"/>
              </a:buClr>
              <a:buSzPts val="1900"/>
              <a:buFont typeface="Roboto"/>
              <a:buChar char="➢"/>
            </a:pPr>
            <a:r>
              <a:rPr lang="en" sz="1600" dirty="0">
                <a:solidFill>
                  <a:schemeClr val="accent1"/>
                </a:solidFill>
                <a:latin typeface="Merriweather Light"/>
                <a:ea typeface="Merriweather Light"/>
                <a:cs typeface="Merriweather Light"/>
                <a:sym typeface="Merriweather Light"/>
              </a:rPr>
              <a:t>“Objection, Your Honour, on the grounds of _________. [Insert reasoning]”.”</a:t>
            </a:r>
          </a:p>
          <a:p>
            <a:pPr marL="457200" lvl="0" indent="-349250" algn="l" rtl="0">
              <a:lnSpc>
                <a:spcPct val="160000"/>
              </a:lnSpc>
              <a:spcBef>
                <a:spcPts val="0"/>
              </a:spcBef>
              <a:spcAft>
                <a:spcPts val="0"/>
              </a:spcAft>
              <a:buClr>
                <a:schemeClr val="accent1"/>
              </a:buClr>
              <a:buSzPts val="1900"/>
              <a:buFont typeface="Roboto"/>
              <a:buChar char="➢"/>
            </a:pPr>
            <a:r>
              <a:rPr lang="en" sz="1600" dirty="0">
                <a:solidFill>
                  <a:schemeClr val="accent1"/>
                </a:solidFill>
                <a:latin typeface="Merriweather Light"/>
                <a:ea typeface="Merriweather Light"/>
                <a:cs typeface="Merriweather Light"/>
                <a:sym typeface="Merriweather Light"/>
              </a:rPr>
              <a:t>Example: “Objection Your Honour, on the grounds of relevance. The dating life of the accused is not relevant to the question of whether they ran a red light.”</a:t>
            </a:r>
          </a:p>
          <a:p>
            <a:pPr marL="107950" lvl="0" indent="0" algn="l" rtl="0">
              <a:lnSpc>
                <a:spcPct val="160000"/>
              </a:lnSpc>
              <a:spcBef>
                <a:spcPts val="0"/>
              </a:spcBef>
              <a:spcAft>
                <a:spcPts val="0"/>
              </a:spcAft>
              <a:buClr>
                <a:schemeClr val="accent1"/>
              </a:buClr>
              <a:buSzPts val="1900"/>
              <a:buNone/>
            </a:pPr>
            <a:endParaRPr lang="en" sz="1600" dirty="0">
              <a:solidFill>
                <a:schemeClr val="accent1"/>
              </a:solidFill>
              <a:latin typeface="Merriweather Light"/>
              <a:ea typeface="Merriweather Light"/>
              <a:cs typeface="Merriweather Light"/>
              <a:sym typeface="Merriweather Light"/>
            </a:endParaRPr>
          </a:p>
          <a:p>
            <a:pPr marL="457200" lvl="0" indent="-349250" algn="l" rtl="0">
              <a:lnSpc>
                <a:spcPct val="160000"/>
              </a:lnSpc>
              <a:spcBef>
                <a:spcPts val="0"/>
              </a:spcBef>
              <a:spcAft>
                <a:spcPts val="0"/>
              </a:spcAft>
              <a:buClr>
                <a:schemeClr val="accent1"/>
              </a:buClr>
              <a:buSzPts val="1900"/>
              <a:buFont typeface="Roboto"/>
              <a:buChar char="➢"/>
            </a:pPr>
            <a:r>
              <a:rPr lang="en" sz="1600" dirty="0">
                <a:solidFill>
                  <a:schemeClr val="accent1"/>
                </a:solidFill>
                <a:latin typeface="Merriweather Light"/>
                <a:ea typeface="Merriweather Light"/>
                <a:cs typeface="Merriweather Light"/>
                <a:sym typeface="Merriweather Light"/>
              </a:rPr>
              <a:t>If obvious, the judge may sustain the objection – that evidence is no longer counted nor can contribute to the judge’s decision.</a:t>
            </a:r>
          </a:p>
          <a:p>
            <a:pPr marL="457200" lvl="0" indent="-349250" algn="l" rtl="0">
              <a:lnSpc>
                <a:spcPct val="160000"/>
              </a:lnSpc>
              <a:spcBef>
                <a:spcPts val="0"/>
              </a:spcBef>
              <a:spcAft>
                <a:spcPts val="0"/>
              </a:spcAft>
              <a:buClr>
                <a:schemeClr val="accent1"/>
              </a:buClr>
              <a:buSzPts val="1900"/>
              <a:buFont typeface="Roboto"/>
              <a:buChar char="➢"/>
            </a:pPr>
            <a:r>
              <a:rPr lang="en" sz="1600" dirty="0">
                <a:solidFill>
                  <a:schemeClr val="accent1"/>
                </a:solidFill>
                <a:latin typeface="Merriweather Light"/>
                <a:ea typeface="Merriweather Light"/>
                <a:cs typeface="Merriweather Light"/>
                <a:sym typeface="Merriweather Light"/>
              </a:rPr>
              <a:t>More likely, the judge will ask the other barrister to respond. They will stand, you will sit, and they will make their case.</a:t>
            </a:r>
          </a:p>
          <a:p>
            <a:pPr marL="457200" lvl="0" indent="-349250" algn="l" rtl="0">
              <a:lnSpc>
                <a:spcPct val="160000"/>
              </a:lnSpc>
              <a:spcBef>
                <a:spcPts val="0"/>
              </a:spcBef>
              <a:spcAft>
                <a:spcPts val="0"/>
              </a:spcAft>
              <a:buClr>
                <a:schemeClr val="accent1"/>
              </a:buClr>
              <a:buSzPts val="1900"/>
              <a:buFont typeface="Roboto"/>
              <a:buChar char="➢"/>
            </a:pPr>
            <a:r>
              <a:rPr lang="en" sz="1600" dirty="0">
                <a:solidFill>
                  <a:schemeClr val="accent1"/>
                </a:solidFill>
                <a:latin typeface="Merriweather Light"/>
                <a:ea typeface="Merriweather Light"/>
                <a:cs typeface="Merriweather Light"/>
                <a:sym typeface="Merriweather Light"/>
              </a:rPr>
              <a:t>The judge will then sustain or overrule the objection.</a:t>
            </a:r>
          </a:p>
        </p:txBody>
      </p:sp>
    </p:spTree>
    <p:extLst>
      <p:ext uri="{BB962C8B-B14F-4D97-AF65-F5344CB8AC3E}">
        <p14:creationId xmlns:p14="http://schemas.microsoft.com/office/powerpoint/2010/main" val="155223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2"/>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Objections: Leading Question</a:t>
            </a:r>
            <a:endParaRPr/>
          </a:p>
        </p:txBody>
      </p:sp>
      <p:sp>
        <p:nvSpPr>
          <p:cNvPr id="296" name="Google Shape;296;p22"/>
          <p:cNvSpPr txBox="1">
            <a:spLocks noGrp="1"/>
          </p:cNvSpPr>
          <p:nvPr>
            <p:ph type="body" idx="1"/>
          </p:nvPr>
        </p:nvSpPr>
        <p:spPr>
          <a:xfrm>
            <a:off x="311700" y="1505700"/>
            <a:ext cx="8316300" cy="3516356"/>
          </a:xfrm>
          <a:prstGeom prst="rect">
            <a:avLst/>
          </a:prstGeom>
          <a:noFill/>
          <a:ln>
            <a:noFill/>
          </a:ln>
        </p:spPr>
        <p:txBody>
          <a:bodyPr spcFirstLastPara="1" wrap="square" lIns="91425" tIns="91425" rIns="91425" bIns="91425" anchor="t" anchorCtr="0">
            <a:normAutofit/>
          </a:bodyPr>
          <a:lstStyle/>
          <a:p>
            <a:pPr marL="457200" lvl="0" indent="-349250" algn="l" rtl="0">
              <a:lnSpc>
                <a:spcPct val="150000"/>
              </a:lnSpc>
              <a:spcBef>
                <a:spcPts val="0"/>
              </a:spcBef>
              <a:spcAft>
                <a:spcPts val="0"/>
              </a:spcAft>
              <a:buClr>
                <a:schemeClr val="accent1"/>
              </a:buClr>
              <a:buSzPts val="1900"/>
              <a:buFont typeface="Roboto"/>
              <a:buChar char="➢"/>
            </a:pPr>
            <a:r>
              <a:rPr lang="en" sz="1600" dirty="0">
                <a:solidFill>
                  <a:schemeClr val="accent1"/>
                </a:solidFill>
                <a:latin typeface="Merriweather Light"/>
                <a:ea typeface="Merriweather Light"/>
                <a:cs typeface="Merriweather Light"/>
                <a:sym typeface="Merriweather Light"/>
              </a:rPr>
              <a:t>Unlike other objections, only applicable during Examination-in-Chief.</a:t>
            </a:r>
            <a:endParaRPr sz="1600" dirty="0">
              <a:solidFill>
                <a:schemeClr val="accent1"/>
              </a:solidFill>
              <a:latin typeface="Merriweather Light"/>
              <a:ea typeface="Merriweather Light"/>
              <a:cs typeface="Merriweather Light"/>
              <a:sym typeface="Merriweather Light"/>
            </a:endParaRPr>
          </a:p>
          <a:p>
            <a:pPr marL="457200" lvl="0" indent="-349250" algn="l" rtl="0">
              <a:lnSpc>
                <a:spcPct val="150000"/>
              </a:lnSpc>
              <a:spcBef>
                <a:spcPts val="0"/>
              </a:spcBef>
              <a:spcAft>
                <a:spcPts val="0"/>
              </a:spcAft>
              <a:buClr>
                <a:schemeClr val="accent1"/>
              </a:buClr>
              <a:buSzPts val="1900"/>
              <a:buFont typeface="Merriweather Light"/>
              <a:buChar char="➢"/>
            </a:pPr>
            <a:r>
              <a:rPr lang="en" sz="1600" dirty="0">
                <a:solidFill>
                  <a:schemeClr val="accent1"/>
                </a:solidFill>
                <a:latin typeface="Merriweather Light"/>
                <a:ea typeface="Merriweather Light"/>
                <a:cs typeface="Merriweather Light"/>
                <a:sym typeface="Merriweather Light"/>
              </a:rPr>
              <a:t>Leading questions are permitted during Cross Examination.</a:t>
            </a:r>
            <a:endParaRPr sz="1600" dirty="0">
              <a:solidFill>
                <a:schemeClr val="accent1"/>
              </a:solidFill>
              <a:latin typeface="Merriweather Light"/>
              <a:ea typeface="Merriweather Light"/>
              <a:cs typeface="Merriweather Light"/>
              <a:sym typeface="Merriweather Light"/>
            </a:endParaRPr>
          </a:p>
          <a:p>
            <a:pPr marL="457200" lvl="0" indent="-349250" algn="l" rtl="0">
              <a:lnSpc>
                <a:spcPct val="150000"/>
              </a:lnSpc>
              <a:spcBef>
                <a:spcPts val="0"/>
              </a:spcBef>
              <a:spcAft>
                <a:spcPts val="0"/>
              </a:spcAft>
              <a:buClr>
                <a:schemeClr val="accent1"/>
              </a:buClr>
              <a:buSzPts val="1900"/>
              <a:buFont typeface="Merriweather Light"/>
              <a:buChar char="➢"/>
            </a:pPr>
            <a:r>
              <a:rPr lang="en" sz="1600" dirty="0">
                <a:solidFill>
                  <a:schemeClr val="accent1"/>
                </a:solidFill>
                <a:latin typeface="Merriweather Light"/>
                <a:ea typeface="Merriweather Light"/>
                <a:cs typeface="Merriweather Light"/>
                <a:sym typeface="Merriweather Light"/>
              </a:rPr>
              <a:t>Ask yourself: is this question putting words in the witness’s mouth?</a:t>
            </a:r>
          </a:p>
          <a:p>
            <a:pPr marL="107950" lvl="0" indent="0" algn="l" rtl="0">
              <a:lnSpc>
                <a:spcPct val="150000"/>
              </a:lnSpc>
              <a:spcBef>
                <a:spcPts val="0"/>
              </a:spcBef>
              <a:spcAft>
                <a:spcPts val="0"/>
              </a:spcAft>
              <a:buClr>
                <a:schemeClr val="accent1"/>
              </a:buClr>
              <a:buSzPts val="1900"/>
              <a:buNone/>
            </a:pPr>
            <a:endParaRPr sz="1600" dirty="0">
              <a:solidFill>
                <a:schemeClr val="accent1"/>
              </a:solidFill>
              <a:latin typeface="Merriweather Light"/>
              <a:ea typeface="Merriweather Light"/>
              <a:cs typeface="Merriweather Light"/>
              <a:sym typeface="Merriweather Light"/>
            </a:endParaRPr>
          </a:p>
          <a:p>
            <a:pPr marL="457200" lvl="0" indent="-349250" algn="l" rtl="0">
              <a:lnSpc>
                <a:spcPct val="150000"/>
              </a:lnSpc>
              <a:spcBef>
                <a:spcPts val="0"/>
              </a:spcBef>
              <a:spcAft>
                <a:spcPts val="0"/>
              </a:spcAft>
              <a:buClr>
                <a:schemeClr val="accent1"/>
              </a:buClr>
              <a:buSzPts val="1900"/>
              <a:buFont typeface="Merriweather Light"/>
              <a:buChar char="➢"/>
            </a:pPr>
            <a:r>
              <a:rPr lang="en" sz="1600" dirty="0">
                <a:solidFill>
                  <a:schemeClr val="accent1"/>
                </a:solidFill>
                <a:latin typeface="Merriweather Light"/>
                <a:ea typeface="Merriweather Light"/>
                <a:cs typeface="Merriweather Light"/>
                <a:sym typeface="Merriweather Light"/>
              </a:rPr>
              <a:t>Example - Leading Question:</a:t>
            </a:r>
            <a:endParaRPr sz="1600" dirty="0">
              <a:solidFill>
                <a:schemeClr val="accent1"/>
              </a:solidFill>
              <a:latin typeface="Merriweather Light"/>
              <a:ea typeface="Merriweather Light"/>
              <a:cs typeface="Merriweather Light"/>
              <a:sym typeface="Merriweather Light"/>
            </a:endParaRPr>
          </a:p>
          <a:p>
            <a:pPr marL="914400" lvl="1" indent="-349250" algn="l" rtl="0">
              <a:lnSpc>
                <a:spcPct val="150000"/>
              </a:lnSpc>
              <a:spcBef>
                <a:spcPts val="0"/>
              </a:spcBef>
              <a:spcAft>
                <a:spcPts val="0"/>
              </a:spcAft>
              <a:buClr>
                <a:schemeClr val="accent1"/>
              </a:buClr>
              <a:buSzPts val="1900"/>
              <a:buFont typeface="Merriweather Light"/>
              <a:buChar char="○"/>
            </a:pPr>
            <a:r>
              <a:rPr lang="en" sz="1600" dirty="0">
                <a:solidFill>
                  <a:schemeClr val="accent1"/>
                </a:solidFill>
                <a:latin typeface="Merriweather Light"/>
                <a:ea typeface="Merriweather Light"/>
                <a:cs typeface="Merriweather Light"/>
                <a:sym typeface="Merriweather Light"/>
              </a:rPr>
              <a:t>You arrived at the restaurant at 8:00pm that night, didn’t you?</a:t>
            </a:r>
            <a:endParaRPr sz="1600" dirty="0">
              <a:solidFill>
                <a:schemeClr val="accent1"/>
              </a:solidFill>
              <a:latin typeface="Merriweather Light"/>
              <a:ea typeface="Merriweather Light"/>
              <a:cs typeface="Merriweather Light"/>
              <a:sym typeface="Merriweather Light"/>
            </a:endParaRPr>
          </a:p>
          <a:p>
            <a:pPr marL="457200" lvl="0" indent="-349250" algn="l" rtl="0">
              <a:lnSpc>
                <a:spcPct val="150000"/>
              </a:lnSpc>
              <a:spcBef>
                <a:spcPts val="0"/>
              </a:spcBef>
              <a:spcAft>
                <a:spcPts val="0"/>
              </a:spcAft>
              <a:buClr>
                <a:schemeClr val="accent1"/>
              </a:buClr>
              <a:buSzPts val="1900"/>
              <a:buFont typeface="Merriweather Light"/>
              <a:buChar char="➢"/>
            </a:pPr>
            <a:r>
              <a:rPr lang="en" sz="1600" dirty="0">
                <a:solidFill>
                  <a:schemeClr val="accent1"/>
                </a:solidFill>
                <a:latin typeface="Merriweather Light"/>
                <a:ea typeface="Merriweather Light"/>
                <a:cs typeface="Merriweather Light"/>
                <a:sym typeface="Merriweather Light"/>
              </a:rPr>
              <a:t>Example - Non-Leading Question:</a:t>
            </a:r>
            <a:endParaRPr sz="1600" dirty="0">
              <a:solidFill>
                <a:schemeClr val="accent1"/>
              </a:solidFill>
              <a:latin typeface="Merriweather Light"/>
              <a:ea typeface="Merriweather Light"/>
              <a:cs typeface="Merriweather Light"/>
              <a:sym typeface="Merriweather Light"/>
            </a:endParaRPr>
          </a:p>
          <a:p>
            <a:pPr marL="914400" lvl="1" indent="-349250" algn="l" rtl="0">
              <a:lnSpc>
                <a:spcPct val="150000"/>
              </a:lnSpc>
              <a:spcBef>
                <a:spcPts val="0"/>
              </a:spcBef>
              <a:spcAft>
                <a:spcPts val="0"/>
              </a:spcAft>
              <a:buClr>
                <a:schemeClr val="accent1"/>
              </a:buClr>
              <a:buSzPts val="1900"/>
              <a:buFont typeface="Merriweather Light"/>
              <a:buChar char="○"/>
            </a:pPr>
            <a:r>
              <a:rPr lang="en" sz="1600" dirty="0">
                <a:solidFill>
                  <a:schemeClr val="accent1"/>
                </a:solidFill>
                <a:latin typeface="Merriweather Light"/>
                <a:ea typeface="Merriweather Light"/>
                <a:cs typeface="Merriweather Light"/>
                <a:sym typeface="Merriweather Light"/>
              </a:rPr>
              <a:t>What time did you arrive at the restaurant that night?</a:t>
            </a:r>
            <a:endParaRPr sz="1600" dirty="0">
              <a:solidFill>
                <a:schemeClr val="accent1"/>
              </a:solidFill>
              <a:latin typeface="Merriweather Light"/>
              <a:ea typeface="Merriweather Light"/>
              <a:cs typeface="Merriweather Light"/>
              <a:sym typeface="Merriweather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3"/>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Objections: Opinion</a:t>
            </a:r>
            <a:endParaRPr/>
          </a:p>
        </p:txBody>
      </p:sp>
      <p:sp>
        <p:nvSpPr>
          <p:cNvPr id="302" name="Google Shape;302;p23"/>
          <p:cNvSpPr txBox="1">
            <a:spLocks noGrp="1"/>
          </p:cNvSpPr>
          <p:nvPr>
            <p:ph type="body" idx="1"/>
          </p:nvPr>
        </p:nvSpPr>
        <p:spPr>
          <a:xfrm>
            <a:off x="311700" y="1505700"/>
            <a:ext cx="8271600" cy="3076200"/>
          </a:xfrm>
          <a:prstGeom prst="rect">
            <a:avLst/>
          </a:prstGeom>
          <a:noFill/>
          <a:ln>
            <a:noFill/>
          </a:ln>
        </p:spPr>
        <p:txBody>
          <a:bodyPr spcFirstLastPara="1" wrap="square" lIns="91425" tIns="91425" rIns="91425" bIns="91425" anchor="t" anchorCtr="0">
            <a:normAutofit fontScale="85000" lnSpcReduction="20000"/>
          </a:bodyPr>
          <a:lstStyle/>
          <a:p>
            <a:pPr marL="457200" lvl="0" indent="-322165" algn="l" rtl="0">
              <a:lnSpc>
                <a:spcPct val="150000"/>
              </a:lnSpc>
              <a:spcBef>
                <a:spcPts val="0"/>
              </a:spcBef>
              <a:spcAft>
                <a:spcPts val="0"/>
              </a:spcAft>
              <a:buClr>
                <a:schemeClr val="accent1"/>
              </a:buClr>
              <a:buSzPct val="100000"/>
              <a:buFont typeface="Roboto"/>
              <a:buChar char="➢"/>
            </a:pPr>
            <a:r>
              <a:rPr lang="en" sz="1900">
                <a:solidFill>
                  <a:schemeClr val="accent1"/>
                </a:solidFill>
                <a:latin typeface="Merriweather Light"/>
                <a:ea typeface="Merriweather Light"/>
                <a:cs typeface="Merriweather Light"/>
                <a:sym typeface="Merriweather Light"/>
              </a:rPr>
              <a:t>Essential question: is this something on which the witness is qualified to give evidence?</a:t>
            </a:r>
            <a:endParaRPr sz="1900">
              <a:solidFill>
                <a:schemeClr val="accent1"/>
              </a:solidFill>
              <a:latin typeface="Merriweather Light"/>
              <a:ea typeface="Merriweather Light"/>
              <a:cs typeface="Merriweather Light"/>
              <a:sym typeface="Merriweather Light"/>
            </a:endParaRPr>
          </a:p>
          <a:p>
            <a:pPr marL="457200" lvl="0" indent="-322165" algn="l" rtl="0">
              <a:lnSpc>
                <a:spcPct val="150000"/>
              </a:lnSpc>
              <a:spcBef>
                <a:spcPts val="0"/>
              </a:spcBef>
              <a:spcAft>
                <a:spcPts val="0"/>
              </a:spcAft>
              <a:buClr>
                <a:schemeClr val="accent1"/>
              </a:buClr>
              <a:buSzPct val="100000"/>
              <a:buFont typeface="Merriweather Light"/>
              <a:buChar char="➢"/>
            </a:pPr>
            <a:r>
              <a:rPr lang="en" sz="1900">
                <a:solidFill>
                  <a:schemeClr val="accent1"/>
                </a:solidFill>
                <a:latin typeface="Merriweather Light"/>
                <a:ea typeface="Merriweather Light"/>
                <a:cs typeface="Merriweather Light"/>
                <a:sym typeface="Merriweather Light"/>
              </a:rPr>
              <a:t>Unless they are expert witnesses, witnesses can only give evidence on what they directly perceived (e.g. saw, heard, felt).</a:t>
            </a:r>
            <a:endParaRPr sz="1900">
              <a:solidFill>
                <a:schemeClr val="accent1"/>
              </a:solidFill>
              <a:latin typeface="Merriweather Light"/>
              <a:ea typeface="Merriweather Light"/>
              <a:cs typeface="Merriweather Light"/>
              <a:sym typeface="Merriweather Light"/>
            </a:endParaRPr>
          </a:p>
          <a:p>
            <a:pPr marL="457200" lvl="0" indent="-322165" algn="l" rtl="0">
              <a:lnSpc>
                <a:spcPct val="150000"/>
              </a:lnSpc>
              <a:spcBef>
                <a:spcPts val="0"/>
              </a:spcBef>
              <a:spcAft>
                <a:spcPts val="0"/>
              </a:spcAft>
              <a:buClr>
                <a:schemeClr val="accent1"/>
              </a:buClr>
              <a:buSzPct val="100000"/>
              <a:buFont typeface="Merriweather Light"/>
              <a:buChar char="➢"/>
            </a:pPr>
            <a:r>
              <a:rPr lang="en" sz="1900">
                <a:solidFill>
                  <a:schemeClr val="accent1"/>
                </a:solidFill>
                <a:latin typeface="Merriweather Light"/>
                <a:ea typeface="Merriweather Light"/>
                <a:cs typeface="Merriweather Light"/>
                <a:sym typeface="Merriweather Light"/>
              </a:rPr>
              <a:t>Think about: does this question call upon the witness to speculate, draw a conclusion or express a view that would require expertise in a specific field?</a:t>
            </a:r>
            <a:endParaRPr sz="1900">
              <a:solidFill>
                <a:schemeClr val="accent1"/>
              </a:solidFill>
              <a:latin typeface="Merriweather Light"/>
              <a:ea typeface="Merriweather Light"/>
              <a:cs typeface="Merriweather Light"/>
              <a:sym typeface="Merriweather Light"/>
            </a:endParaRPr>
          </a:p>
          <a:p>
            <a:pPr marL="457200" lvl="0" indent="-322165" algn="l" rtl="0">
              <a:lnSpc>
                <a:spcPct val="150000"/>
              </a:lnSpc>
              <a:spcBef>
                <a:spcPts val="0"/>
              </a:spcBef>
              <a:spcAft>
                <a:spcPts val="0"/>
              </a:spcAft>
              <a:buClr>
                <a:schemeClr val="accent1"/>
              </a:buClr>
              <a:buSzPct val="100000"/>
              <a:buFont typeface="Merriweather Light"/>
              <a:buChar char="➢"/>
            </a:pPr>
            <a:r>
              <a:rPr lang="en" sz="1900">
                <a:solidFill>
                  <a:schemeClr val="accent1"/>
                </a:solidFill>
                <a:latin typeface="Merriweather Light"/>
                <a:ea typeface="Merriweather Light"/>
                <a:cs typeface="Merriweather Light"/>
                <a:sym typeface="Merriweather Light"/>
              </a:rPr>
              <a:t>Exceptions?</a:t>
            </a:r>
            <a:endParaRPr sz="1900">
              <a:solidFill>
                <a:schemeClr val="accent1"/>
              </a:solidFill>
              <a:latin typeface="Merriweather Light"/>
              <a:ea typeface="Merriweather Light"/>
              <a:cs typeface="Merriweather Light"/>
              <a:sym typeface="Merriweather Light"/>
            </a:endParaRPr>
          </a:p>
          <a:p>
            <a:pPr marL="914400" lvl="1" indent="-322165" algn="l" rtl="0">
              <a:lnSpc>
                <a:spcPct val="150000"/>
              </a:lnSpc>
              <a:spcBef>
                <a:spcPts val="0"/>
              </a:spcBef>
              <a:spcAft>
                <a:spcPts val="0"/>
              </a:spcAft>
              <a:buClr>
                <a:schemeClr val="accent1"/>
              </a:buClr>
              <a:buSzPct val="100000"/>
              <a:buFont typeface="Merriweather Light"/>
              <a:buChar char="○"/>
            </a:pPr>
            <a:r>
              <a:rPr lang="en" sz="1900">
                <a:solidFill>
                  <a:schemeClr val="accent1"/>
                </a:solidFill>
                <a:latin typeface="Merriweather Light"/>
                <a:ea typeface="Merriweather Light"/>
                <a:cs typeface="Merriweather Light"/>
                <a:sym typeface="Merriweather Light"/>
              </a:rPr>
              <a:t>The primary exception to this rule is if the opinion is an assessment that a lay person could reasonably make (E.g. it was a cold day)</a:t>
            </a:r>
            <a:endParaRPr sz="1900">
              <a:solidFill>
                <a:schemeClr val="accent1"/>
              </a:solidFill>
              <a:latin typeface="Merriweather Light"/>
              <a:ea typeface="Merriweather Light"/>
              <a:cs typeface="Merriweather Light"/>
              <a:sym typeface="Merriweather Light"/>
            </a:endParaRPr>
          </a:p>
          <a:p>
            <a:pPr marL="0" lvl="0" indent="0" algn="l" rtl="0">
              <a:lnSpc>
                <a:spcPct val="115000"/>
              </a:lnSpc>
              <a:spcBef>
                <a:spcPts val="0"/>
              </a:spcBef>
              <a:spcAft>
                <a:spcPts val="1200"/>
              </a:spcAft>
              <a:buSzPct val="100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4"/>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Objections: Hearsay</a:t>
            </a:r>
            <a:endParaRPr/>
          </a:p>
        </p:txBody>
      </p:sp>
      <p:sp>
        <p:nvSpPr>
          <p:cNvPr id="308" name="Google Shape;308;p24"/>
          <p:cNvSpPr txBox="1">
            <a:spLocks noGrp="1"/>
          </p:cNvSpPr>
          <p:nvPr>
            <p:ph type="body" idx="1"/>
          </p:nvPr>
        </p:nvSpPr>
        <p:spPr>
          <a:xfrm>
            <a:off x="311700" y="1505700"/>
            <a:ext cx="8353800" cy="3076200"/>
          </a:xfrm>
          <a:prstGeom prst="rect">
            <a:avLst/>
          </a:prstGeom>
          <a:noFill/>
          <a:ln>
            <a:noFill/>
          </a:ln>
        </p:spPr>
        <p:txBody>
          <a:bodyPr spcFirstLastPara="1" wrap="square" lIns="91425" tIns="91425" rIns="91425" bIns="91425" anchor="t" anchorCtr="0">
            <a:normAutofit fontScale="62500" lnSpcReduction="20000"/>
          </a:bodyPr>
          <a:lstStyle/>
          <a:p>
            <a:pPr marL="457200" lvl="0" indent="-322196" algn="l" rtl="0">
              <a:lnSpc>
                <a:spcPct val="170000"/>
              </a:lnSpc>
              <a:spcBef>
                <a:spcPts val="0"/>
              </a:spcBef>
              <a:spcAft>
                <a:spcPts val="0"/>
              </a:spcAft>
              <a:buClr>
                <a:schemeClr val="accent1"/>
              </a:buClr>
              <a:buSzPct val="100000"/>
              <a:buFont typeface="Roboto"/>
              <a:buChar char="➢"/>
            </a:pPr>
            <a:r>
              <a:rPr lang="en" sz="1900" dirty="0">
                <a:solidFill>
                  <a:schemeClr val="accent1"/>
                </a:solidFill>
                <a:latin typeface="Merriweather Light"/>
                <a:ea typeface="Merriweather Light"/>
                <a:cs typeface="Merriweather Light"/>
                <a:sym typeface="Merriweather Light"/>
              </a:rPr>
              <a:t>Questions to ask yourself:</a:t>
            </a:r>
            <a:endParaRPr sz="1900" dirty="0">
              <a:solidFill>
                <a:schemeClr val="accent1"/>
              </a:solidFill>
              <a:latin typeface="Merriweather Light"/>
              <a:ea typeface="Merriweather Light"/>
              <a:cs typeface="Merriweather Light"/>
              <a:sym typeface="Merriweather Light"/>
            </a:endParaRPr>
          </a:p>
          <a:p>
            <a:pPr marL="914400" lvl="1" indent="-322196"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Is it an out-of-court statement/representation? (Does not have to be oral or even verbal).</a:t>
            </a:r>
            <a:endParaRPr sz="1900" dirty="0">
              <a:solidFill>
                <a:schemeClr val="accent1"/>
              </a:solidFill>
              <a:latin typeface="Merriweather Light"/>
              <a:ea typeface="Merriweather Light"/>
              <a:cs typeface="Merriweather Light"/>
              <a:sym typeface="Merriweather Light"/>
            </a:endParaRPr>
          </a:p>
          <a:p>
            <a:pPr marL="914400" lvl="1" indent="-322196"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Is it being used as evidence of the truth of that statement/representation?</a:t>
            </a:r>
            <a:endParaRPr sz="1900" dirty="0">
              <a:solidFill>
                <a:schemeClr val="accent1"/>
              </a:solidFill>
              <a:latin typeface="Merriweather Light"/>
              <a:ea typeface="Merriweather Light"/>
              <a:cs typeface="Merriweather Light"/>
              <a:sym typeface="Merriweather Light"/>
            </a:endParaRPr>
          </a:p>
          <a:p>
            <a:pPr marL="914400" lvl="1" indent="-322196"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Is it something someone who isn’t testifying in Court today said?</a:t>
            </a:r>
            <a:endParaRPr sz="1900" dirty="0">
              <a:solidFill>
                <a:schemeClr val="accent1"/>
              </a:solidFill>
              <a:latin typeface="Merriweather Light"/>
              <a:ea typeface="Merriweather Light"/>
              <a:cs typeface="Merriweather Light"/>
              <a:sym typeface="Merriweather Light"/>
            </a:endParaRPr>
          </a:p>
          <a:p>
            <a:pPr marL="457200" lvl="0" indent="-322196"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Example:</a:t>
            </a:r>
            <a:endParaRPr sz="1900" dirty="0">
              <a:solidFill>
                <a:schemeClr val="accent1"/>
              </a:solidFill>
              <a:latin typeface="Merriweather Light"/>
              <a:ea typeface="Merriweather Light"/>
              <a:cs typeface="Merriweather Light"/>
              <a:sym typeface="Merriweather Light"/>
            </a:endParaRPr>
          </a:p>
          <a:p>
            <a:pPr marL="914400" lvl="1" indent="-322196"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‘I wasn’t there at the time, but my best friend said that he saw the defendant rob the bank.’</a:t>
            </a:r>
            <a:endParaRPr sz="1900" dirty="0">
              <a:solidFill>
                <a:schemeClr val="accent1"/>
              </a:solidFill>
              <a:latin typeface="Merriweather Light"/>
              <a:ea typeface="Merriweather Light"/>
              <a:cs typeface="Merriweather Light"/>
              <a:sym typeface="Merriweather Light"/>
            </a:endParaRPr>
          </a:p>
          <a:p>
            <a:pPr marL="457200" lvl="0" indent="-322196"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Exceptions? </a:t>
            </a:r>
            <a:endParaRPr sz="1900" dirty="0">
              <a:solidFill>
                <a:schemeClr val="accent1"/>
              </a:solidFill>
              <a:latin typeface="Merriweather Light"/>
              <a:ea typeface="Merriweather Light"/>
              <a:cs typeface="Merriweather Light"/>
              <a:sym typeface="Merriweather Light"/>
            </a:endParaRPr>
          </a:p>
          <a:p>
            <a:pPr marL="914400" lvl="1" indent="-322196"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While hearsay statements cannot be used as proof of a fact, they can be used to demonstrate somebody said a particular thing. For example the sentence above can be used to establish the speaker’s best friend said that he saw the defendant rob the bank but not the veracity of that fact.</a:t>
            </a:r>
            <a:endParaRPr sz="1900" dirty="0">
              <a:solidFill>
                <a:schemeClr val="accent1"/>
              </a:solidFill>
              <a:latin typeface="Merriweather Light"/>
              <a:ea typeface="Merriweather Light"/>
              <a:cs typeface="Merriweather Light"/>
              <a:sym typeface="Merriweather Light"/>
            </a:endParaRPr>
          </a:p>
          <a:p>
            <a:pPr marL="0" lvl="0" indent="0" algn="l" rtl="0">
              <a:lnSpc>
                <a:spcPct val="115000"/>
              </a:lnSpc>
              <a:spcBef>
                <a:spcPts val="0"/>
              </a:spcBef>
              <a:spcAft>
                <a:spcPts val="1200"/>
              </a:spcAft>
              <a:buSzPct val="1000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6"/>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Objections: Relevance</a:t>
            </a:r>
            <a:endParaRPr/>
          </a:p>
        </p:txBody>
      </p:sp>
      <p:sp>
        <p:nvSpPr>
          <p:cNvPr id="320" name="Google Shape;320;p26"/>
          <p:cNvSpPr txBox="1">
            <a:spLocks noGrp="1"/>
          </p:cNvSpPr>
          <p:nvPr>
            <p:ph type="body" idx="1"/>
          </p:nvPr>
        </p:nvSpPr>
        <p:spPr>
          <a:xfrm>
            <a:off x="311700" y="1505700"/>
            <a:ext cx="8458200" cy="3076200"/>
          </a:xfrm>
          <a:prstGeom prst="rect">
            <a:avLst/>
          </a:prstGeom>
          <a:noFill/>
          <a:ln>
            <a:noFill/>
          </a:ln>
        </p:spPr>
        <p:txBody>
          <a:bodyPr spcFirstLastPara="1" wrap="square" lIns="91425" tIns="91425" rIns="91425" bIns="91425" anchor="t" anchorCtr="0">
            <a:normAutofit fontScale="92500" lnSpcReduction="20000"/>
          </a:bodyPr>
          <a:lstStyle/>
          <a:p>
            <a:pPr marL="457200" lvl="0" indent="-349250" algn="l" rtl="0">
              <a:lnSpc>
                <a:spcPct val="150000"/>
              </a:lnSpc>
              <a:spcBef>
                <a:spcPts val="0"/>
              </a:spcBef>
              <a:spcAft>
                <a:spcPts val="0"/>
              </a:spcAft>
              <a:buClr>
                <a:schemeClr val="accent1"/>
              </a:buClr>
              <a:buSzPts val="1900"/>
              <a:buFont typeface="Roboto"/>
              <a:buChar char="➢"/>
            </a:pPr>
            <a:r>
              <a:rPr lang="en" sz="1900" dirty="0">
                <a:solidFill>
                  <a:schemeClr val="accent1"/>
                </a:solidFill>
                <a:latin typeface="Merriweather Light"/>
                <a:ea typeface="Merriweather Light"/>
                <a:cs typeface="Merriweather Light"/>
                <a:sym typeface="Merriweather Light"/>
              </a:rPr>
              <a:t>Evidence is irrelevant if it is not capable of rationally affecting the probability of the existence of a fact in issue.</a:t>
            </a:r>
            <a:endParaRPr sz="1900" dirty="0">
              <a:solidFill>
                <a:schemeClr val="accent1"/>
              </a:solidFill>
              <a:latin typeface="Merriweather Light"/>
              <a:ea typeface="Merriweather Light"/>
              <a:cs typeface="Merriweather Light"/>
              <a:sym typeface="Merriweather Light"/>
            </a:endParaRPr>
          </a:p>
          <a:p>
            <a:pPr marL="914400" lvl="1" indent="-349250" algn="l" rtl="0">
              <a:lnSpc>
                <a:spcPct val="150000"/>
              </a:lnSpc>
              <a:spcBef>
                <a:spcPts val="0"/>
              </a:spcBef>
              <a:spcAft>
                <a:spcPts val="0"/>
              </a:spcAft>
              <a:buClr>
                <a:schemeClr val="accent1"/>
              </a:buClr>
              <a:buSzPts val="1900"/>
              <a:buFont typeface="Merriweather Light"/>
              <a:buChar char="○"/>
            </a:pPr>
            <a:r>
              <a:rPr lang="en" sz="1900" dirty="0">
                <a:solidFill>
                  <a:schemeClr val="accent1"/>
                </a:solidFill>
                <a:latin typeface="Merriweather Light"/>
                <a:ea typeface="Merriweather Light"/>
                <a:cs typeface="Merriweather Light"/>
                <a:sym typeface="Merriweather Light"/>
              </a:rPr>
              <a:t>What are the facts in issue? Are these facts relevant to establishing a crime? </a:t>
            </a:r>
            <a:endParaRPr sz="1900" dirty="0">
              <a:solidFill>
                <a:schemeClr val="accent1"/>
              </a:solidFill>
              <a:latin typeface="Merriweather Light"/>
              <a:ea typeface="Merriweather Light"/>
              <a:cs typeface="Merriweather Light"/>
              <a:sym typeface="Merriweather Light"/>
            </a:endParaRPr>
          </a:p>
          <a:p>
            <a:pPr marL="914400" lvl="1" indent="-349250" algn="l" rtl="0">
              <a:lnSpc>
                <a:spcPct val="150000"/>
              </a:lnSpc>
              <a:spcBef>
                <a:spcPts val="0"/>
              </a:spcBef>
              <a:spcAft>
                <a:spcPts val="0"/>
              </a:spcAft>
              <a:buClr>
                <a:schemeClr val="accent1"/>
              </a:buClr>
              <a:buSzPts val="1900"/>
              <a:buFont typeface="Merriweather Light"/>
              <a:buChar char="○"/>
            </a:pPr>
            <a:r>
              <a:rPr lang="en" sz="1900" dirty="0">
                <a:solidFill>
                  <a:schemeClr val="accent1"/>
                </a:solidFill>
                <a:latin typeface="Merriweather Light"/>
                <a:ea typeface="Merriweather Light"/>
                <a:cs typeface="Merriweather Light"/>
                <a:sym typeface="Merriweather Light"/>
              </a:rPr>
              <a:t>Would this evidence, if true, have any logical bearing on the probability of any of these facts existing/not existing.</a:t>
            </a:r>
            <a:endParaRPr sz="1900" dirty="0">
              <a:solidFill>
                <a:schemeClr val="accent1"/>
              </a:solidFill>
              <a:latin typeface="Merriweather Light"/>
              <a:ea typeface="Merriweather Light"/>
              <a:cs typeface="Merriweather Light"/>
              <a:sym typeface="Merriweather Light"/>
            </a:endParaRPr>
          </a:p>
          <a:p>
            <a:pPr marL="914400" lvl="1" indent="-349250" algn="l" rtl="0">
              <a:lnSpc>
                <a:spcPct val="150000"/>
              </a:lnSpc>
              <a:spcBef>
                <a:spcPts val="0"/>
              </a:spcBef>
              <a:spcAft>
                <a:spcPts val="0"/>
              </a:spcAft>
              <a:buClr>
                <a:schemeClr val="accent1"/>
              </a:buClr>
              <a:buSzPts val="1900"/>
              <a:buFont typeface="Merriweather Light"/>
              <a:buChar char="○"/>
            </a:pPr>
            <a:r>
              <a:rPr lang="en" sz="1900" dirty="0">
                <a:solidFill>
                  <a:schemeClr val="accent1"/>
                </a:solidFill>
                <a:latin typeface="Merriweather Light"/>
                <a:ea typeface="Merriweather Light"/>
                <a:cs typeface="Merriweather Light"/>
                <a:sym typeface="Merriweather Light"/>
              </a:rPr>
              <a:t>Examples?</a:t>
            </a:r>
            <a:endParaRPr sz="1900" dirty="0">
              <a:solidFill>
                <a:schemeClr val="accent1"/>
              </a:solidFill>
              <a:latin typeface="Merriweather Light"/>
              <a:ea typeface="Merriweather Light"/>
              <a:cs typeface="Merriweather Light"/>
              <a:sym typeface="Merriweather Light"/>
            </a:endParaRPr>
          </a:p>
          <a:p>
            <a:pPr marL="1371600" lvl="2" indent="-349250" algn="l" rtl="0">
              <a:lnSpc>
                <a:spcPct val="150000"/>
              </a:lnSpc>
              <a:spcBef>
                <a:spcPts val="0"/>
              </a:spcBef>
              <a:spcAft>
                <a:spcPts val="0"/>
              </a:spcAft>
              <a:buClr>
                <a:schemeClr val="accent1"/>
              </a:buClr>
              <a:buSzPts val="1900"/>
              <a:buFont typeface="Merriweather Light"/>
              <a:buChar char="■"/>
            </a:pPr>
            <a:r>
              <a:rPr lang="en" sz="1900" dirty="0">
                <a:solidFill>
                  <a:schemeClr val="accent1"/>
                </a:solidFill>
                <a:latin typeface="Merriweather Light"/>
                <a:ea typeface="Merriweather Light"/>
                <a:cs typeface="Merriweather Light"/>
                <a:sym typeface="Merriweather Light"/>
              </a:rPr>
              <a:t>Asking about a witness’s dating history in a robbery trial</a:t>
            </a:r>
            <a:endParaRPr sz="1900" dirty="0">
              <a:solidFill>
                <a:schemeClr val="accent1"/>
              </a:solidFill>
              <a:latin typeface="Merriweather Light"/>
              <a:ea typeface="Merriweather Light"/>
              <a:cs typeface="Merriweather Light"/>
              <a:sym typeface="Merriweather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7"/>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Objection: Prejudicial</a:t>
            </a:r>
            <a:endParaRPr/>
          </a:p>
        </p:txBody>
      </p:sp>
      <p:sp>
        <p:nvSpPr>
          <p:cNvPr id="326" name="Google Shape;326;p27"/>
          <p:cNvSpPr txBox="1">
            <a:spLocks noGrp="1"/>
          </p:cNvSpPr>
          <p:nvPr>
            <p:ph type="body" idx="1"/>
          </p:nvPr>
        </p:nvSpPr>
        <p:spPr>
          <a:xfrm>
            <a:off x="311725" y="1498225"/>
            <a:ext cx="8413500" cy="3459538"/>
          </a:xfrm>
          <a:prstGeom prst="rect">
            <a:avLst/>
          </a:prstGeom>
          <a:noFill/>
          <a:ln>
            <a:noFill/>
          </a:ln>
        </p:spPr>
        <p:txBody>
          <a:bodyPr spcFirstLastPara="1" wrap="square" lIns="91425" tIns="91425" rIns="91425" bIns="91425" anchor="t" anchorCtr="0">
            <a:normAutofit fontScale="70000" lnSpcReduction="20000"/>
          </a:bodyPr>
          <a:lstStyle/>
          <a:p>
            <a:pPr marL="457200" lvl="0" indent="-331152"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Would this evidence likely have the effect of prejudicing the trier of fact (i.e. the judge or jury) against one of the parties?</a:t>
            </a:r>
            <a:endParaRPr sz="1900" dirty="0">
              <a:solidFill>
                <a:schemeClr val="accent1"/>
              </a:solidFill>
              <a:latin typeface="Merriweather Light"/>
              <a:ea typeface="Merriweather Light"/>
              <a:cs typeface="Merriweather Light"/>
              <a:sym typeface="Merriweather Light"/>
            </a:endParaRPr>
          </a:p>
          <a:p>
            <a:pPr marL="457200" lvl="0" indent="-331152"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Not enough that the evidence simple ‘hurts your case.’</a:t>
            </a:r>
            <a:endParaRPr sz="1900" dirty="0">
              <a:solidFill>
                <a:schemeClr val="accent1"/>
              </a:solidFill>
              <a:latin typeface="Merriweather Light"/>
              <a:ea typeface="Merriweather Light"/>
              <a:cs typeface="Merriweather Light"/>
              <a:sym typeface="Merriweather Light"/>
            </a:endParaRPr>
          </a:p>
          <a:p>
            <a:pPr marL="457200" lvl="0" indent="-331152"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Does the prejudicial effect outweighs the probative value of the evidence?</a:t>
            </a:r>
            <a:endParaRPr sz="1900" dirty="0">
              <a:solidFill>
                <a:schemeClr val="accent1"/>
              </a:solidFill>
              <a:latin typeface="Merriweather Light"/>
              <a:ea typeface="Merriweather Light"/>
              <a:cs typeface="Merriweather Light"/>
              <a:sym typeface="Merriweather Light"/>
            </a:endParaRPr>
          </a:p>
          <a:p>
            <a:pPr marL="457200" lvl="0" indent="-331152"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Example: </a:t>
            </a:r>
            <a:endParaRPr sz="1900" dirty="0">
              <a:solidFill>
                <a:schemeClr val="accent1"/>
              </a:solidFill>
              <a:latin typeface="Merriweather Light"/>
              <a:ea typeface="Merriweather Light"/>
              <a:cs typeface="Merriweather Light"/>
              <a:sym typeface="Merriweather Light"/>
            </a:endParaRPr>
          </a:p>
          <a:p>
            <a:pPr marL="914400" lvl="1" indent="-331151"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“Roger is an absolute rascal and I think he has had an affair” - has no probative value in a possession of illicit drug case, it’s just damaging Roger’s character so it is prejudicial</a:t>
            </a:r>
            <a:endParaRPr sz="1900" dirty="0">
              <a:solidFill>
                <a:schemeClr val="accent1"/>
              </a:solidFill>
              <a:latin typeface="Merriweather Light"/>
              <a:ea typeface="Merriweather Light"/>
              <a:cs typeface="Merriweather Light"/>
              <a:sym typeface="Merriweather Light"/>
            </a:endParaRPr>
          </a:p>
          <a:p>
            <a:pPr marL="457200" lvl="0" indent="-331152"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In practice, this objection will often be coupled with the irrelevance objection.</a:t>
            </a:r>
            <a:endParaRPr sz="1900" dirty="0">
              <a:solidFill>
                <a:schemeClr val="accent1"/>
              </a:solidFill>
              <a:latin typeface="Merriweather Light"/>
              <a:ea typeface="Merriweather Light"/>
              <a:cs typeface="Merriweather Light"/>
              <a:sym typeface="Merriweather Light"/>
            </a:endParaRPr>
          </a:p>
          <a:p>
            <a:pPr marL="914400" lvl="1" indent="-331151" algn="l" rtl="0">
              <a:lnSpc>
                <a:spcPct val="170000"/>
              </a:lnSpc>
              <a:spcBef>
                <a:spcPts val="0"/>
              </a:spcBef>
              <a:spcAft>
                <a:spcPts val="0"/>
              </a:spcAft>
              <a:buClr>
                <a:schemeClr val="accent1"/>
              </a:buClr>
              <a:buSzPct val="100000"/>
              <a:buFont typeface="Merriweather Light"/>
              <a:buChar char="○"/>
            </a:pPr>
            <a:r>
              <a:rPr lang="en" sz="1900" dirty="0">
                <a:solidFill>
                  <a:schemeClr val="accent1"/>
                </a:solidFill>
                <a:latin typeface="Merriweather Light"/>
                <a:ea typeface="Merriweather Light"/>
                <a:cs typeface="Merriweather Light"/>
                <a:sym typeface="Merriweather Light"/>
              </a:rPr>
              <a:t>E.g. Questions/evidence about the defendant’s prior criminal charges.</a:t>
            </a:r>
            <a:endParaRPr sz="1900" dirty="0">
              <a:solidFill>
                <a:schemeClr val="accent1"/>
              </a:solidFill>
              <a:latin typeface="Merriweather Light"/>
              <a:ea typeface="Merriweather Light"/>
              <a:cs typeface="Merriweather Light"/>
              <a:sym typeface="Merriweather Light"/>
            </a:endParaRPr>
          </a:p>
          <a:p>
            <a:pPr marL="0" lvl="0" indent="0" algn="l" rtl="0">
              <a:lnSpc>
                <a:spcPct val="115000"/>
              </a:lnSpc>
              <a:spcBef>
                <a:spcPts val="0"/>
              </a:spcBef>
              <a:spcAft>
                <a:spcPts val="1200"/>
              </a:spcAft>
              <a:buSzPct val="1000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8"/>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General Advice for Objections</a:t>
            </a:r>
            <a:endParaRPr/>
          </a:p>
        </p:txBody>
      </p:sp>
      <p:sp>
        <p:nvSpPr>
          <p:cNvPr id="332" name="Google Shape;332;p28"/>
          <p:cNvSpPr txBox="1">
            <a:spLocks noGrp="1"/>
          </p:cNvSpPr>
          <p:nvPr>
            <p:ph type="body" idx="1"/>
          </p:nvPr>
        </p:nvSpPr>
        <p:spPr>
          <a:xfrm>
            <a:off x="311700" y="1505700"/>
            <a:ext cx="8488200" cy="3473494"/>
          </a:xfrm>
          <a:prstGeom prst="rect">
            <a:avLst/>
          </a:prstGeom>
          <a:noFill/>
          <a:ln>
            <a:noFill/>
          </a:ln>
        </p:spPr>
        <p:txBody>
          <a:bodyPr spcFirstLastPara="1" wrap="square" lIns="91425" tIns="91425" rIns="91425" bIns="91425" anchor="t" anchorCtr="0">
            <a:normAutofit fontScale="77500" lnSpcReduction="20000"/>
          </a:bodyPr>
          <a:lstStyle/>
          <a:p>
            <a:pPr marL="457200" lvl="0" indent="-323850" algn="l" rtl="0">
              <a:lnSpc>
                <a:spcPct val="160000"/>
              </a:lnSpc>
              <a:spcBef>
                <a:spcPts val="0"/>
              </a:spcBef>
              <a:spcAft>
                <a:spcPts val="0"/>
              </a:spcAft>
              <a:buClr>
                <a:schemeClr val="accent1"/>
              </a:buClr>
              <a:buSzPts val="1500"/>
              <a:buFont typeface="Merriweather Light"/>
              <a:buChar char="➢"/>
            </a:pPr>
            <a:r>
              <a:rPr lang="en" sz="1500" dirty="0">
                <a:solidFill>
                  <a:schemeClr val="accent1"/>
                </a:solidFill>
                <a:latin typeface="Merriweather Light"/>
                <a:ea typeface="Merriweather Light"/>
                <a:cs typeface="Merriweather Light"/>
                <a:sym typeface="Merriweather Light"/>
              </a:rPr>
              <a:t>You can make multiple objections together.</a:t>
            </a:r>
            <a:endParaRPr sz="1500" dirty="0">
              <a:solidFill>
                <a:schemeClr val="accent1"/>
              </a:solidFill>
              <a:latin typeface="Merriweather Light"/>
              <a:ea typeface="Merriweather Light"/>
              <a:cs typeface="Merriweather Light"/>
              <a:sym typeface="Merriweather Light"/>
            </a:endParaRPr>
          </a:p>
          <a:p>
            <a:pPr marL="457200" lvl="0" indent="-323850" algn="l" rtl="0">
              <a:lnSpc>
                <a:spcPct val="160000"/>
              </a:lnSpc>
              <a:spcBef>
                <a:spcPts val="0"/>
              </a:spcBef>
              <a:spcAft>
                <a:spcPts val="0"/>
              </a:spcAft>
              <a:buClr>
                <a:schemeClr val="accent1"/>
              </a:buClr>
              <a:buSzPts val="1500"/>
              <a:buFont typeface="Merriweather Light"/>
              <a:buChar char="➢"/>
            </a:pPr>
            <a:r>
              <a:rPr lang="en" sz="1500" dirty="0">
                <a:solidFill>
                  <a:schemeClr val="accent1"/>
                </a:solidFill>
                <a:latin typeface="Merriweather Light"/>
                <a:ea typeface="Merriweather Light"/>
                <a:cs typeface="Merriweather Light"/>
                <a:sym typeface="Merriweather Light"/>
              </a:rPr>
              <a:t>You can object to either the question or the witness’s answer.</a:t>
            </a:r>
            <a:endParaRPr sz="1500" dirty="0">
              <a:solidFill>
                <a:schemeClr val="accent1"/>
              </a:solidFill>
              <a:latin typeface="Merriweather Light"/>
              <a:ea typeface="Merriweather Light"/>
              <a:cs typeface="Merriweather Light"/>
              <a:sym typeface="Merriweather Light"/>
            </a:endParaRPr>
          </a:p>
          <a:p>
            <a:pPr marL="457200" lvl="0" indent="-323850" algn="l" rtl="0">
              <a:lnSpc>
                <a:spcPct val="160000"/>
              </a:lnSpc>
              <a:spcBef>
                <a:spcPts val="0"/>
              </a:spcBef>
              <a:spcAft>
                <a:spcPts val="0"/>
              </a:spcAft>
              <a:buClr>
                <a:schemeClr val="accent1"/>
              </a:buClr>
              <a:buSzPts val="1500"/>
              <a:buFont typeface="Merriweather Light"/>
              <a:buChar char="➢"/>
            </a:pPr>
            <a:r>
              <a:rPr lang="en" sz="1500" dirty="0">
                <a:solidFill>
                  <a:schemeClr val="accent1"/>
                </a:solidFill>
                <a:latin typeface="Merriweather Light"/>
                <a:ea typeface="Merriweather Light"/>
                <a:cs typeface="Merriweather Light"/>
                <a:sym typeface="Merriweather Light"/>
              </a:rPr>
              <a:t>Object as promptly as possible.</a:t>
            </a:r>
            <a:endParaRPr sz="1500" dirty="0">
              <a:solidFill>
                <a:schemeClr val="accent1"/>
              </a:solidFill>
              <a:latin typeface="Merriweather Light"/>
              <a:ea typeface="Merriweather Light"/>
              <a:cs typeface="Merriweather Light"/>
              <a:sym typeface="Merriweather Light"/>
            </a:endParaRPr>
          </a:p>
          <a:p>
            <a:pPr marL="457200" lvl="0" indent="-323850" algn="l" rtl="0">
              <a:lnSpc>
                <a:spcPct val="160000"/>
              </a:lnSpc>
              <a:spcBef>
                <a:spcPts val="0"/>
              </a:spcBef>
              <a:spcAft>
                <a:spcPts val="0"/>
              </a:spcAft>
              <a:buClr>
                <a:schemeClr val="accent1"/>
              </a:buClr>
              <a:buSzPts val="1500"/>
              <a:buFont typeface="Merriweather Light"/>
              <a:buChar char="➢"/>
            </a:pPr>
            <a:r>
              <a:rPr lang="en" sz="1500" dirty="0">
                <a:solidFill>
                  <a:schemeClr val="accent1"/>
                </a:solidFill>
                <a:latin typeface="Merriweather Light"/>
                <a:ea typeface="Merriweather Light"/>
                <a:cs typeface="Merriweather Light"/>
                <a:sym typeface="Merriweather Light"/>
              </a:rPr>
              <a:t>Even if a question/answer is objectionable, consider whether it is really worth objecting.</a:t>
            </a:r>
            <a:endParaRPr sz="1500" dirty="0">
              <a:solidFill>
                <a:schemeClr val="accent1"/>
              </a:solidFill>
              <a:latin typeface="Merriweather Light"/>
              <a:ea typeface="Merriweather Light"/>
              <a:cs typeface="Merriweather Light"/>
              <a:sym typeface="Merriweather Light"/>
            </a:endParaRPr>
          </a:p>
          <a:p>
            <a:pPr marL="457200" lvl="0" indent="-323850" algn="l" rtl="0">
              <a:lnSpc>
                <a:spcPct val="160000"/>
              </a:lnSpc>
              <a:spcBef>
                <a:spcPts val="0"/>
              </a:spcBef>
              <a:spcAft>
                <a:spcPts val="0"/>
              </a:spcAft>
              <a:buClr>
                <a:schemeClr val="accent1"/>
              </a:buClr>
              <a:buSzPts val="1500"/>
              <a:buFont typeface="Merriweather Light"/>
              <a:buChar char="➢"/>
            </a:pPr>
            <a:r>
              <a:rPr lang="en" sz="1500" dirty="0">
                <a:solidFill>
                  <a:schemeClr val="accent1"/>
                </a:solidFill>
                <a:latin typeface="Merriweather Light"/>
                <a:ea typeface="Merriweather Light"/>
                <a:cs typeface="Merriweather Light"/>
                <a:sym typeface="Merriweather Light"/>
              </a:rPr>
              <a:t>Many objections are foreseeable.</a:t>
            </a:r>
            <a:endParaRPr sz="1500" dirty="0">
              <a:solidFill>
                <a:schemeClr val="accent1"/>
              </a:solidFill>
              <a:latin typeface="Merriweather Light"/>
              <a:ea typeface="Merriweather Light"/>
              <a:cs typeface="Merriweather Light"/>
              <a:sym typeface="Merriweather Light"/>
            </a:endParaRPr>
          </a:p>
          <a:p>
            <a:pPr marL="914400" lvl="1" indent="-323850" algn="l" rtl="0">
              <a:lnSpc>
                <a:spcPct val="160000"/>
              </a:lnSpc>
              <a:spcBef>
                <a:spcPts val="0"/>
              </a:spcBef>
              <a:spcAft>
                <a:spcPts val="0"/>
              </a:spcAft>
              <a:buClr>
                <a:schemeClr val="accent1"/>
              </a:buClr>
              <a:buSzPts val="1500"/>
              <a:buFont typeface="Merriweather Light"/>
              <a:buChar char="○"/>
            </a:pPr>
            <a:r>
              <a:rPr lang="en" sz="1500" dirty="0">
                <a:solidFill>
                  <a:schemeClr val="accent1"/>
                </a:solidFill>
                <a:latin typeface="Merriweather Light"/>
                <a:ea typeface="Merriweather Light"/>
                <a:cs typeface="Merriweather Light"/>
                <a:sym typeface="Merriweather Light"/>
              </a:rPr>
              <a:t>You may be asked by a judge to respond to an objection that the opposing barrister has made so try and think of any objections they may make and decide whether they would be valid and thus you would concede the objection, or try to think of why the objection would not be valid and argue this to the judge</a:t>
            </a:r>
            <a:endParaRPr sz="1500" dirty="0">
              <a:solidFill>
                <a:schemeClr val="accent1"/>
              </a:solidFill>
              <a:latin typeface="Merriweather Light"/>
              <a:ea typeface="Merriweather Light"/>
              <a:cs typeface="Merriweather Light"/>
              <a:sym typeface="Merriweather Light"/>
            </a:endParaRPr>
          </a:p>
          <a:p>
            <a:pPr marL="1371600" lvl="2" indent="-323850" algn="l" rtl="0">
              <a:lnSpc>
                <a:spcPct val="160000"/>
              </a:lnSpc>
              <a:spcBef>
                <a:spcPts val="0"/>
              </a:spcBef>
              <a:spcAft>
                <a:spcPts val="0"/>
              </a:spcAft>
              <a:buClr>
                <a:schemeClr val="accent1"/>
              </a:buClr>
              <a:buSzPts val="1500"/>
              <a:buFont typeface="Merriweather Light"/>
              <a:buChar char="■"/>
            </a:pPr>
            <a:r>
              <a:rPr lang="en" sz="1500" dirty="0">
                <a:solidFill>
                  <a:schemeClr val="accent1"/>
                </a:solidFill>
                <a:latin typeface="Merriweather Light"/>
                <a:ea typeface="Merriweather Light"/>
                <a:cs typeface="Merriweather Light"/>
                <a:sym typeface="Merriweather Light"/>
              </a:rPr>
              <a:t>E.g. Opposing barrister claims the poor financial position of the defendant is not relevant, you may argue that it is relevant because it provides a motive for the defendant to commit the crime they are accused of - robbery.</a:t>
            </a:r>
            <a:endParaRPr sz="1500" dirty="0">
              <a:solidFill>
                <a:schemeClr val="accent1"/>
              </a:solidFill>
              <a:latin typeface="Merriweather Light"/>
              <a:ea typeface="Merriweather Light"/>
              <a:cs typeface="Merriweather Light"/>
              <a:sym typeface="Merriweather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9"/>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Witnesses</a:t>
            </a:r>
            <a:endParaRPr/>
          </a:p>
        </p:txBody>
      </p:sp>
      <p:sp>
        <p:nvSpPr>
          <p:cNvPr id="338" name="Google Shape;338;p29"/>
          <p:cNvSpPr txBox="1">
            <a:spLocks noGrp="1"/>
          </p:cNvSpPr>
          <p:nvPr>
            <p:ph type="body" idx="1"/>
          </p:nvPr>
        </p:nvSpPr>
        <p:spPr>
          <a:xfrm>
            <a:off x="311700" y="1505700"/>
            <a:ext cx="8122200" cy="3076200"/>
          </a:xfrm>
          <a:prstGeom prst="rect">
            <a:avLst/>
          </a:prstGeom>
          <a:noFill/>
          <a:ln>
            <a:noFill/>
          </a:ln>
        </p:spPr>
        <p:txBody>
          <a:bodyPr spcFirstLastPara="1" wrap="square" lIns="91425" tIns="91425" rIns="91425" bIns="91425" anchor="t" anchorCtr="0">
            <a:normAutofit/>
          </a:bodyPr>
          <a:lstStyle/>
          <a:p>
            <a:pPr marL="457200" lvl="0" indent="-323850" algn="l" rtl="0">
              <a:lnSpc>
                <a:spcPct val="115000"/>
              </a:lnSpc>
              <a:spcBef>
                <a:spcPts val="0"/>
              </a:spcBef>
              <a:spcAft>
                <a:spcPts val="0"/>
              </a:spcAft>
              <a:buSzPts val="1500"/>
              <a:buFont typeface="Merriweather Light"/>
              <a:buChar char="➢"/>
            </a:pPr>
            <a:r>
              <a:rPr lang="en" sz="1500" dirty="0">
                <a:latin typeface="Merriweather Light"/>
                <a:ea typeface="Merriweather Light"/>
                <a:cs typeface="Merriweather Light"/>
                <a:sym typeface="Merriweather Light"/>
              </a:rPr>
              <a:t>Witnesses will be scored</a:t>
            </a:r>
            <a:endParaRPr sz="1500" dirty="0">
              <a:latin typeface="Merriweather Light"/>
              <a:ea typeface="Merriweather Light"/>
              <a:cs typeface="Merriweather Light"/>
              <a:sym typeface="Merriweather Light"/>
            </a:endParaRPr>
          </a:p>
          <a:p>
            <a:pPr marL="457200" lvl="0" indent="-323850" algn="l" rtl="0">
              <a:lnSpc>
                <a:spcPct val="115000"/>
              </a:lnSpc>
              <a:spcBef>
                <a:spcPts val="0"/>
              </a:spcBef>
              <a:spcAft>
                <a:spcPts val="0"/>
              </a:spcAft>
              <a:buSzPts val="1500"/>
              <a:buFont typeface="Merriweather Light"/>
              <a:buChar char="➢"/>
            </a:pPr>
            <a:r>
              <a:rPr lang="en" sz="1500" dirty="0">
                <a:latin typeface="Merriweather Light"/>
                <a:ea typeface="Merriweather Light"/>
                <a:cs typeface="Merriweather Light"/>
                <a:sym typeface="Merriweather Light"/>
              </a:rPr>
              <a:t>Know your witness statement by heart and </a:t>
            </a:r>
            <a:r>
              <a:rPr lang="en" sz="1500" b="1" dirty="0">
                <a:latin typeface="Merriweather Light"/>
                <a:ea typeface="Merriweather Light"/>
                <a:cs typeface="Merriweather Light"/>
                <a:sym typeface="Merriweather Light"/>
              </a:rPr>
              <a:t>do not </a:t>
            </a:r>
            <a:r>
              <a:rPr lang="en" sz="1500" dirty="0">
                <a:latin typeface="Merriweather Light"/>
                <a:ea typeface="Merriweather Light"/>
                <a:cs typeface="Merriweather Light"/>
                <a:sym typeface="Merriweather Light"/>
              </a:rPr>
              <a:t>read off notes</a:t>
            </a:r>
            <a:endParaRPr sz="1500" dirty="0">
              <a:latin typeface="Merriweather Light"/>
              <a:ea typeface="Merriweather Light"/>
              <a:cs typeface="Merriweather Light"/>
              <a:sym typeface="Merriweather Light"/>
            </a:endParaRPr>
          </a:p>
          <a:p>
            <a:pPr marL="457200" lvl="0" indent="-323850" algn="l" rtl="0">
              <a:lnSpc>
                <a:spcPct val="115000"/>
              </a:lnSpc>
              <a:spcBef>
                <a:spcPts val="0"/>
              </a:spcBef>
              <a:spcAft>
                <a:spcPts val="0"/>
              </a:spcAft>
              <a:buSzPts val="1500"/>
              <a:buFont typeface="Merriweather Light"/>
              <a:buChar char="➢"/>
            </a:pPr>
            <a:r>
              <a:rPr lang="en" sz="1500" dirty="0">
                <a:latin typeface="Merriweather Light"/>
                <a:ea typeface="Merriweather Light"/>
                <a:cs typeface="Merriweather Light"/>
                <a:sym typeface="Merriweather Light"/>
              </a:rPr>
              <a:t>Speak clearly and confidently </a:t>
            </a:r>
            <a:endParaRPr sz="1500" dirty="0">
              <a:latin typeface="Merriweather Light"/>
              <a:ea typeface="Merriweather Light"/>
              <a:cs typeface="Merriweather Light"/>
              <a:sym typeface="Merriweather Light"/>
            </a:endParaRPr>
          </a:p>
          <a:p>
            <a:pPr marL="457200" lvl="0" indent="-323850" algn="l" rtl="0">
              <a:lnSpc>
                <a:spcPct val="115000"/>
              </a:lnSpc>
              <a:spcBef>
                <a:spcPts val="0"/>
              </a:spcBef>
              <a:spcAft>
                <a:spcPts val="0"/>
              </a:spcAft>
              <a:buSzPts val="1500"/>
              <a:buFont typeface="Merriweather Light"/>
              <a:buChar char="➢"/>
            </a:pPr>
            <a:r>
              <a:rPr lang="en" sz="1500" dirty="0">
                <a:latin typeface="Merriweather Light"/>
                <a:ea typeface="Merriweather Light"/>
                <a:cs typeface="Merriweather Light"/>
                <a:sym typeface="Merriweather Light"/>
              </a:rPr>
              <a:t>Explain your answers in a conversational fashion to tell your side of the story </a:t>
            </a:r>
            <a:endParaRPr sz="1500" dirty="0">
              <a:latin typeface="Merriweather Light"/>
              <a:ea typeface="Merriweather Light"/>
              <a:cs typeface="Merriweather Light"/>
              <a:sym typeface="Merriweather Light"/>
            </a:endParaRPr>
          </a:p>
          <a:p>
            <a:pPr marL="457200" lvl="0" indent="-323850" algn="l" rtl="0">
              <a:lnSpc>
                <a:spcPct val="115000"/>
              </a:lnSpc>
              <a:spcBef>
                <a:spcPts val="0"/>
              </a:spcBef>
              <a:spcAft>
                <a:spcPts val="0"/>
              </a:spcAft>
              <a:buSzPts val="1500"/>
              <a:buFont typeface="Merriweather Light"/>
              <a:buChar char="➢"/>
            </a:pPr>
            <a:r>
              <a:rPr lang="en" sz="1500" dirty="0">
                <a:latin typeface="Merriweather Light"/>
                <a:ea typeface="Merriweather Light"/>
                <a:cs typeface="Merriweather Light"/>
                <a:sym typeface="Merriweather Light"/>
              </a:rPr>
              <a:t>Be cooperative to both barristers and answer truthfully </a:t>
            </a:r>
            <a:endParaRPr sz="1500" dirty="0">
              <a:latin typeface="Merriweather Light"/>
              <a:ea typeface="Merriweather Light"/>
              <a:cs typeface="Merriweather Light"/>
              <a:sym typeface="Merriweather Light"/>
            </a:endParaRPr>
          </a:p>
          <a:p>
            <a:pPr marL="914400" lvl="1" indent="-323850" algn="l" rtl="0">
              <a:lnSpc>
                <a:spcPct val="115000"/>
              </a:lnSpc>
              <a:spcBef>
                <a:spcPts val="0"/>
              </a:spcBef>
              <a:spcAft>
                <a:spcPts val="0"/>
              </a:spcAft>
              <a:buSzPts val="1500"/>
              <a:buFont typeface="Merriweather Light"/>
              <a:buChar char="○"/>
            </a:pPr>
            <a:r>
              <a:rPr lang="en" sz="1500" dirty="0">
                <a:latin typeface="Merriweather Light"/>
                <a:ea typeface="Merriweather Light"/>
                <a:cs typeface="Merriweather Light"/>
                <a:sym typeface="Merriweather Light"/>
              </a:rPr>
              <a:t>Do not quarrel with the opposition barrister</a:t>
            </a:r>
            <a:endParaRPr sz="1500" dirty="0">
              <a:latin typeface="Merriweather Light"/>
              <a:ea typeface="Merriweather Light"/>
              <a:cs typeface="Merriweather Light"/>
              <a:sym typeface="Merriweather Light"/>
            </a:endParaRPr>
          </a:p>
          <a:p>
            <a:pPr marL="914400" lvl="1" indent="-323850" algn="l" rtl="0">
              <a:lnSpc>
                <a:spcPct val="115000"/>
              </a:lnSpc>
              <a:spcBef>
                <a:spcPts val="0"/>
              </a:spcBef>
              <a:spcAft>
                <a:spcPts val="0"/>
              </a:spcAft>
              <a:buSzPts val="1500"/>
              <a:buFont typeface="Merriweather Light"/>
              <a:buChar char="○"/>
            </a:pPr>
            <a:r>
              <a:rPr lang="en" sz="1500" dirty="0">
                <a:latin typeface="Merriweather Light"/>
                <a:ea typeface="Merriweather Light"/>
                <a:cs typeface="Merriweather Light"/>
                <a:sym typeface="Merriweather Light"/>
              </a:rPr>
              <a:t>Answer questions directly and try to avoid giving irrelevant information</a:t>
            </a:r>
            <a:endParaRPr sz="1500" dirty="0">
              <a:latin typeface="Merriweather Light"/>
              <a:ea typeface="Merriweather Light"/>
              <a:cs typeface="Merriweather Light"/>
              <a:sym typeface="Merriweather Light"/>
            </a:endParaRPr>
          </a:p>
          <a:p>
            <a:pPr marL="457200" lvl="0" indent="-323850" algn="l" rtl="0">
              <a:lnSpc>
                <a:spcPct val="115000"/>
              </a:lnSpc>
              <a:spcBef>
                <a:spcPts val="0"/>
              </a:spcBef>
              <a:spcAft>
                <a:spcPts val="0"/>
              </a:spcAft>
              <a:buSzPts val="1500"/>
              <a:buFont typeface="Merriweather Light"/>
              <a:buChar char="➢"/>
            </a:pPr>
            <a:r>
              <a:rPr lang="en" sz="1500" dirty="0">
                <a:latin typeface="Merriweather Light"/>
                <a:ea typeface="Merriweather Light"/>
                <a:cs typeface="Merriweather Light"/>
                <a:sym typeface="Merriweather Light"/>
              </a:rPr>
              <a:t>Try not to make up any facts, although you may give evidence of facts that are a </a:t>
            </a:r>
            <a:r>
              <a:rPr lang="en" sz="1500" b="1" dirty="0">
                <a:latin typeface="Merriweather Light"/>
                <a:ea typeface="Merriweather Light"/>
                <a:cs typeface="Merriweather Light"/>
                <a:sym typeface="Merriweather Light"/>
              </a:rPr>
              <a:t>reasonable extrapolation </a:t>
            </a:r>
            <a:r>
              <a:rPr lang="en" sz="1500" dirty="0">
                <a:latin typeface="Merriweather Light"/>
                <a:ea typeface="Merriweather Light"/>
                <a:cs typeface="Merriweather Light"/>
                <a:sym typeface="Merriweather Light"/>
              </a:rPr>
              <a:t>of the witness statement </a:t>
            </a:r>
            <a:endParaRPr sz="1500" dirty="0">
              <a:latin typeface="Merriweather Light"/>
              <a:ea typeface="Merriweather Light"/>
              <a:cs typeface="Merriweather Light"/>
              <a:sym typeface="Merriweather Light"/>
            </a:endParaRPr>
          </a:p>
          <a:p>
            <a:pPr marL="457200" lvl="0" indent="-323850" algn="l" rtl="0">
              <a:lnSpc>
                <a:spcPct val="115000"/>
              </a:lnSpc>
              <a:spcBef>
                <a:spcPts val="0"/>
              </a:spcBef>
              <a:spcAft>
                <a:spcPts val="0"/>
              </a:spcAft>
              <a:buSzPts val="1500"/>
              <a:buFont typeface="Merriweather Light"/>
              <a:buChar char="➢"/>
            </a:pPr>
            <a:r>
              <a:rPr lang="en" sz="1500" dirty="0">
                <a:latin typeface="Merriweather Light"/>
                <a:ea typeface="Merriweather Light"/>
                <a:cs typeface="Merriweather Light"/>
                <a:sym typeface="Merriweather Light"/>
              </a:rPr>
              <a:t>Prepare for cross – be ready to explain away if given the chance</a:t>
            </a:r>
            <a:endParaRPr sz="1500" dirty="0">
              <a:latin typeface="Merriweather Light"/>
              <a:ea typeface="Merriweather Light"/>
              <a:cs typeface="Merriweather Light"/>
              <a:sym typeface="Merriweather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0"/>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Code of Conduct</a:t>
            </a:r>
            <a:endParaRPr/>
          </a:p>
        </p:txBody>
      </p:sp>
      <p:sp>
        <p:nvSpPr>
          <p:cNvPr id="344" name="Google Shape;344;p30"/>
          <p:cNvSpPr txBox="1">
            <a:spLocks noGrp="1"/>
          </p:cNvSpPr>
          <p:nvPr>
            <p:ph type="body" idx="1"/>
          </p:nvPr>
        </p:nvSpPr>
        <p:spPr>
          <a:xfrm>
            <a:off x="311725" y="1498625"/>
            <a:ext cx="8128800" cy="3076200"/>
          </a:xfrm>
          <a:prstGeom prst="rect">
            <a:avLst/>
          </a:prstGeom>
          <a:noFill/>
          <a:ln>
            <a:noFill/>
          </a:ln>
        </p:spPr>
        <p:txBody>
          <a:bodyPr spcFirstLastPara="1" wrap="square" lIns="91425" tIns="91425" rIns="91425" bIns="91425" anchor="t" anchorCtr="0">
            <a:normAutofit fontScale="92500" lnSpcReduction="20000"/>
          </a:bodyPr>
          <a:lstStyle/>
          <a:p>
            <a:pPr marL="457200" lvl="0" indent="-293242" algn="just" rtl="0">
              <a:lnSpc>
                <a:spcPct val="115000"/>
              </a:lnSpc>
              <a:spcBef>
                <a:spcPts val="1200"/>
              </a:spcBef>
              <a:spcAft>
                <a:spcPts val="0"/>
              </a:spcAft>
              <a:buClr>
                <a:srgbClr val="000000"/>
              </a:buClr>
              <a:buSzPct val="100000"/>
              <a:buFont typeface="Arial"/>
              <a:buChar char="●"/>
            </a:pPr>
            <a:r>
              <a:rPr lang="en" sz="1100" b="1">
                <a:solidFill>
                  <a:srgbClr val="000000"/>
                </a:solidFill>
                <a:latin typeface="Arial"/>
                <a:ea typeface="Arial"/>
                <a:cs typeface="Arial"/>
                <a:sym typeface="Arial"/>
              </a:rPr>
              <a:t>The MULSS Internal Competitions Code of Conduct </a:t>
            </a:r>
            <a:r>
              <a:rPr lang="en" sz="1100">
                <a:solidFill>
                  <a:srgbClr val="000000"/>
                </a:solidFill>
                <a:latin typeface="Arial"/>
                <a:ea typeface="Arial"/>
                <a:cs typeface="Arial"/>
                <a:sym typeface="Arial"/>
              </a:rPr>
              <a:t>(‘The Code’) are the guidelines by which everyone participating in activities run by this portfolio must adhere to, including all committee members running the activities: </a:t>
            </a:r>
            <a:r>
              <a:rPr lang="en" sz="1100"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https://docs.google.com/document/d/1c6VWxjyi9xeCzq4ArL4k99IXyW_G8kGbcqqxT1r4YLo/edit?usp=sharing</a:t>
            </a:r>
            <a:endParaRPr sz="1100">
              <a:solidFill>
                <a:srgbClr val="000000"/>
              </a:solidFill>
              <a:latin typeface="Arial"/>
              <a:ea typeface="Arial"/>
              <a:cs typeface="Arial"/>
              <a:sym typeface="Arial"/>
            </a:endParaRPr>
          </a:p>
          <a:p>
            <a:pPr marL="457200" lvl="0" indent="0" algn="just" rtl="0">
              <a:lnSpc>
                <a:spcPct val="115000"/>
              </a:lnSpc>
              <a:spcBef>
                <a:spcPts val="1200"/>
              </a:spcBef>
              <a:spcAft>
                <a:spcPts val="0"/>
              </a:spcAft>
              <a:buSzPct val="127764"/>
              <a:buNone/>
            </a:pPr>
            <a:endParaRPr sz="1100">
              <a:solidFill>
                <a:srgbClr val="000000"/>
              </a:solidFill>
              <a:latin typeface="Arial"/>
              <a:ea typeface="Arial"/>
              <a:cs typeface="Arial"/>
              <a:sym typeface="Arial"/>
            </a:endParaRPr>
          </a:p>
          <a:p>
            <a:pPr marL="457200" lvl="0" indent="-293242" algn="just" rtl="0">
              <a:lnSpc>
                <a:spcPct val="115000"/>
              </a:lnSpc>
              <a:spcBef>
                <a:spcPts val="0"/>
              </a:spcBef>
              <a:spcAft>
                <a:spcPts val="0"/>
              </a:spcAft>
              <a:buClr>
                <a:srgbClr val="000000"/>
              </a:buClr>
              <a:buSzPct val="100000"/>
              <a:buFont typeface="Arial"/>
              <a:buChar char="●"/>
            </a:pPr>
            <a:r>
              <a:rPr lang="en" sz="1100" b="1">
                <a:solidFill>
                  <a:srgbClr val="000000"/>
                </a:solidFill>
                <a:latin typeface="Arial"/>
                <a:ea typeface="Arial"/>
                <a:cs typeface="Arial"/>
                <a:sym typeface="Arial"/>
              </a:rPr>
              <a:t>The Escalation Pathway and Penalty System,</a:t>
            </a:r>
            <a:r>
              <a:rPr lang="en" sz="1100">
                <a:solidFill>
                  <a:srgbClr val="000000"/>
                </a:solidFill>
                <a:latin typeface="Arial"/>
                <a:ea typeface="Arial"/>
                <a:cs typeface="Arial"/>
                <a:sym typeface="Arial"/>
              </a:rPr>
              <a:t> is the system by which will follow up complaints and penalise anybody in contravention of The Code:</a:t>
            </a:r>
            <a:endParaRPr sz="1100">
              <a:solidFill>
                <a:srgbClr val="000000"/>
              </a:solidFill>
              <a:latin typeface="Arial"/>
              <a:ea typeface="Arial"/>
              <a:cs typeface="Arial"/>
              <a:sym typeface="Arial"/>
            </a:endParaRPr>
          </a:p>
          <a:p>
            <a:pPr marL="457200" lvl="0" indent="0" algn="just" rtl="0">
              <a:lnSpc>
                <a:spcPct val="115000"/>
              </a:lnSpc>
              <a:spcBef>
                <a:spcPts val="0"/>
              </a:spcBef>
              <a:spcAft>
                <a:spcPts val="0"/>
              </a:spcAft>
              <a:buSzPct val="127764"/>
              <a:buNone/>
            </a:pPr>
            <a:r>
              <a:rPr lang="en" sz="1100">
                <a:solidFill>
                  <a:srgbClr val="000000"/>
                </a:solidFill>
                <a:latin typeface="Arial"/>
                <a:ea typeface="Arial"/>
                <a:cs typeface="Arial"/>
                <a:sym typeface="Arial"/>
              </a:rPr>
              <a:t> </a:t>
            </a:r>
            <a:r>
              <a:rPr lang="en" sz="1100" u="sng">
                <a:solidFill>
                  <a:srgbClr val="1155CC"/>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https://docs.google.com/document/d/1VquH8h8xkA0i8Xihn-UdCNSJqY3HzFdf2lyeft-AkqI/edit?usp=sharing</a:t>
            </a:r>
            <a:endParaRPr sz="1100">
              <a:solidFill>
                <a:srgbClr val="000000"/>
              </a:solidFill>
              <a:latin typeface="Arial"/>
              <a:ea typeface="Arial"/>
              <a:cs typeface="Arial"/>
              <a:sym typeface="Arial"/>
            </a:endParaRPr>
          </a:p>
          <a:p>
            <a:pPr marL="914400" lvl="1" indent="-293242" algn="just" rtl="0">
              <a:lnSpc>
                <a:spcPct val="115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This also includes </a:t>
            </a:r>
            <a:r>
              <a:rPr lang="en" b="1">
                <a:solidFill>
                  <a:srgbClr val="000000"/>
                </a:solidFill>
                <a:latin typeface="Arial"/>
                <a:ea typeface="Arial"/>
                <a:cs typeface="Arial"/>
                <a:sym typeface="Arial"/>
              </a:rPr>
              <a:t>a non-exhaustive list of examples of derogatory and discriminatory behaviour.</a:t>
            </a:r>
            <a:r>
              <a:rPr lang="en">
                <a:solidFill>
                  <a:srgbClr val="000000"/>
                </a:solidFill>
                <a:latin typeface="Arial"/>
                <a:ea typeface="Arial"/>
                <a:cs typeface="Arial"/>
                <a:sym typeface="Arial"/>
              </a:rPr>
              <a:t> As we get more responses from the other portfolios, we will update this document accordingly. This will aid judges in identifying behaviours that are in contravention to the Code.</a:t>
            </a:r>
            <a:endParaRPr>
              <a:solidFill>
                <a:srgbClr val="000000"/>
              </a:solidFill>
              <a:latin typeface="Arial"/>
              <a:ea typeface="Arial"/>
              <a:cs typeface="Arial"/>
              <a:sym typeface="Arial"/>
            </a:endParaRPr>
          </a:p>
          <a:p>
            <a:pPr marL="914400" lvl="0" indent="0" algn="just" rtl="0">
              <a:lnSpc>
                <a:spcPct val="115000"/>
              </a:lnSpc>
              <a:spcBef>
                <a:spcPts val="0"/>
              </a:spcBef>
              <a:spcAft>
                <a:spcPts val="0"/>
              </a:spcAft>
              <a:buSzPct val="108108"/>
              <a:buNone/>
            </a:pPr>
            <a:endParaRPr>
              <a:solidFill>
                <a:srgbClr val="000000"/>
              </a:solidFill>
              <a:latin typeface="Arial"/>
              <a:ea typeface="Arial"/>
              <a:cs typeface="Arial"/>
              <a:sym typeface="Arial"/>
            </a:endParaRPr>
          </a:p>
          <a:p>
            <a:pPr marL="457200" lvl="0" indent="-293242" algn="just" rtl="0">
              <a:lnSpc>
                <a:spcPct val="115000"/>
              </a:lnSpc>
              <a:spcBef>
                <a:spcPts val="0"/>
              </a:spcBef>
              <a:spcAft>
                <a:spcPts val="0"/>
              </a:spcAft>
              <a:buClr>
                <a:srgbClr val="000000"/>
              </a:buClr>
              <a:buSzPct val="100000"/>
              <a:buFont typeface="Arial"/>
              <a:buChar char="●"/>
            </a:pPr>
            <a:r>
              <a:rPr lang="en" sz="1100" b="1">
                <a:solidFill>
                  <a:srgbClr val="000000"/>
                </a:solidFill>
                <a:latin typeface="Arial"/>
                <a:ea typeface="Arial"/>
                <a:cs typeface="Arial"/>
                <a:sym typeface="Arial"/>
              </a:rPr>
              <a:t>The Complaint &amp; Feedback Form, </a:t>
            </a:r>
            <a:r>
              <a:rPr lang="en" sz="1100">
                <a:solidFill>
                  <a:srgbClr val="000000"/>
                </a:solidFill>
                <a:latin typeface="Arial"/>
                <a:ea typeface="Arial"/>
                <a:cs typeface="Arial"/>
                <a:sym typeface="Arial"/>
              </a:rPr>
              <a:t>is the mechanism by which all competitors, student judges or co-opts can file complaints or provide feedback. </a:t>
            </a:r>
            <a:endParaRPr sz="1100">
              <a:solidFill>
                <a:srgbClr val="000000"/>
              </a:solidFill>
              <a:latin typeface="Arial"/>
              <a:ea typeface="Arial"/>
              <a:cs typeface="Arial"/>
              <a:sym typeface="Arial"/>
            </a:endParaRPr>
          </a:p>
          <a:p>
            <a:pPr marL="457200" lvl="0" indent="0" algn="just" rtl="0">
              <a:lnSpc>
                <a:spcPct val="115000"/>
              </a:lnSpc>
              <a:spcBef>
                <a:spcPts val="0"/>
              </a:spcBef>
              <a:spcAft>
                <a:spcPts val="0"/>
              </a:spcAft>
              <a:buSzPct val="127764"/>
              <a:buNone/>
            </a:pPr>
            <a:endParaRPr sz="1100">
              <a:solidFill>
                <a:srgbClr val="000000"/>
              </a:solidFill>
              <a:latin typeface="Arial"/>
              <a:ea typeface="Arial"/>
              <a:cs typeface="Arial"/>
              <a:sym typeface="Arial"/>
            </a:endParaRPr>
          </a:p>
          <a:p>
            <a:pPr marL="457200" lvl="0" indent="-293242" algn="just" rtl="0">
              <a:lnSpc>
                <a:spcPct val="115000"/>
              </a:lnSpc>
              <a:spcBef>
                <a:spcPts val="0"/>
              </a:spcBef>
              <a:spcAft>
                <a:spcPts val="0"/>
              </a:spcAft>
              <a:buClr>
                <a:srgbClr val="000000"/>
              </a:buClr>
              <a:buSzPct val="100000"/>
              <a:buFont typeface="Arial"/>
              <a:buChar char="●"/>
            </a:pPr>
            <a:r>
              <a:rPr lang="en" sz="1100" b="1">
                <a:solidFill>
                  <a:srgbClr val="000000"/>
                </a:solidFill>
                <a:latin typeface="Arial"/>
                <a:ea typeface="Arial"/>
                <a:cs typeface="Arial"/>
                <a:sym typeface="Arial"/>
              </a:rPr>
              <a:t>Accommodations Form</a:t>
            </a:r>
            <a:r>
              <a:rPr lang="en" sz="1100">
                <a:solidFill>
                  <a:srgbClr val="000000"/>
                </a:solidFill>
                <a:latin typeface="Arial"/>
                <a:ea typeface="Arial"/>
                <a:cs typeface="Arial"/>
                <a:sym typeface="Arial"/>
              </a:rPr>
              <a:t>, will be made available after sign-ups and is designed to allow team members to request adjustments from co-opts and judges for any disabilities</a:t>
            </a:r>
            <a:endParaRPr sz="1100">
              <a:solidFill>
                <a:srgbClr val="000000"/>
              </a:solidFill>
              <a:latin typeface="Arial"/>
              <a:ea typeface="Arial"/>
              <a:cs typeface="Arial"/>
              <a:sym typeface="Arial"/>
            </a:endParaRPr>
          </a:p>
          <a:p>
            <a:pPr marL="0" lvl="0" indent="0" algn="just" rtl="0">
              <a:lnSpc>
                <a:spcPct val="115000"/>
              </a:lnSpc>
              <a:spcBef>
                <a:spcPts val="0"/>
              </a:spcBef>
              <a:spcAft>
                <a:spcPts val="0"/>
              </a:spcAft>
              <a:buSzPct val="127764"/>
              <a:buNone/>
            </a:pPr>
            <a:endParaRPr sz="1100">
              <a:solidFill>
                <a:srgbClr val="000000"/>
              </a:solidFill>
              <a:latin typeface="Verdana"/>
              <a:ea typeface="Verdana"/>
              <a:cs typeface="Verdana"/>
              <a:sym typeface="Verdana"/>
            </a:endParaRPr>
          </a:p>
          <a:p>
            <a:pPr marL="0" lvl="0" indent="0" algn="just" rtl="0">
              <a:lnSpc>
                <a:spcPct val="115000"/>
              </a:lnSpc>
              <a:spcBef>
                <a:spcPts val="0"/>
              </a:spcBef>
              <a:spcAft>
                <a:spcPts val="0"/>
              </a:spcAft>
              <a:buSzPct val="127764"/>
              <a:buNone/>
            </a:pPr>
            <a:endParaRPr sz="11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600"/>
              <a:buNone/>
            </a:pPr>
            <a:r>
              <a:rPr lang="en"/>
              <a:t>Acknowledgement of Country</a:t>
            </a:r>
            <a:endParaRPr/>
          </a:p>
        </p:txBody>
      </p:sp>
      <p:sp>
        <p:nvSpPr>
          <p:cNvPr id="88" name="Google Shape;88;p3"/>
          <p:cNvSpPr txBox="1"/>
          <p:nvPr/>
        </p:nvSpPr>
        <p:spPr>
          <a:xfrm>
            <a:off x="311700" y="1324100"/>
            <a:ext cx="6750300" cy="1493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 sz="1500" b="0" i="1" u="none" strike="noStrike" cap="none">
                <a:solidFill>
                  <a:srgbClr val="000000"/>
                </a:solidFill>
                <a:latin typeface="Arial"/>
                <a:ea typeface="Arial"/>
                <a:cs typeface="Arial"/>
                <a:sym typeface="Arial"/>
              </a:rPr>
              <a:t>The Melbourne University Law Students’ Society acknowledges the Wurundjeri People of the Kulin Nation as the Traditional Owners of the Land on which the University stands and respectfully recognizes Elders past, present and emerging. </a:t>
            </a:r>
            <a:endParaRPr sz="15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100"/>
              <a:t>FINAL TIPS</a:t>
            </a:r>
            <a:endParaRPr sz="3100"/>
          </a:p>
        </p:txBody>
      </p:sp>
      <p:sp>
        <p:nvSpPr>
          <p:cNvPr id="350" name="Google Shape;350;p31"/>
          <p:cNvSpPr txBox="1"/>
          <p:nvPr/>
        </p:nvSpPr>
        <p:spPr>
          <a:xfrm>
            <a:off x="346375" y="1570175"/>
            <a:ext cx="8382000" cy="36327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accent1"/>
              </a:buClr>
              <a:buSzPts val="1400"/>
              <a:buFont typeface="Merriweather"/>
              <a:buChar char="➢"/>
            </a:pPr>
            <a:r>
              <a:rPr lang="en" sz="1400" b="1" i="0" u="none" strike="noStrike" cap="none" dirty="0">
                <a:solidFill>
                  <a:schemeClr val="accent1"/>
                </a:solidFill>
                <a:latin typeface="Merriweather"/>
                <a:ea typeface="Merriweather"/>
                <a:cs typeface="Merriweather"/>
                <a:sym typeface="Merriweather"/>
              </a:rPr>
              <a:t>ARGUE WITH YOUR PARTNER!</a:t>
            </a:r>
            <a:endParaRPr sz="1400" b="1" i="0" u="none" strike="noStrike" cap="none" dirty="0">
              <a:solidFill>
                <a:schemeClr val="accent1"/>
              </a:solidFill>
              <a:latin typeface="Merriweather"/>
              <a:ea typeface="Merriweather"/>
              <a:cs typeface="Merriweather"/>
              <a:sym typeface="Merriweather"/>
            </a:endParaRPr>
          </a:p>
          <a:p>
            <a:pPr marL="914400" marR="0" lvl="1" indent="-317500" algn="l" rtl="0">
              <a:lnSpc>
                <a:spcPct val="100000"/>
              </a:lnSpc>
              <a:spcBef>
                <a:spcPts val="0"/>
              </a:spcBef>
              <a:spcAft>
                <a:spcPts val="0"/>
              </a:spcAft>
              <a:buClr>
                <a:schemeClr val="accent1"/>
              </a:buClr>
              <a:buSzPts val="1400"/>
              <a:buFont typeface="Merriweather Light"/>
              <a:buChar char="○"/>
            </a:pPr>
            <a:r>
              <a:rPr lang="en" sz="1400" b="0" i="0" u="none" strike="noStrike" cap="none" dirty="0">
                <a:solidFill>
                  <a:schemeClr val="accent1"/>
                </a:solidFill>
                <a:latin typeface="Merriweather Light"/>
                <a:ea typeface="Merriweather Light"/>
                <a:cs typeface="Merriweather Light"/>
                <a:sym typeface="Merriweather Light"/>
              </a:rPr>
              <a:t>Remain cognisant of your weak spots  and anticipate what the opposition might argue</a:t>
            </a:r>
            <a:endParaRPr sz="1400" b="0" i="0" u="none" strike="noStrike" cap="none" dirty="0">
              <a:solidFill>
                <a:schemeClr val="accent1"/>
              </a:solidFill>
              <a:latin typeface="Merriweather Light"/>
              <a:ea typeface="Merriweather Light"/>
              <a:cs typeface="Merriweather Light"/>
              <a:sym typeface="Merriweather Light"/>
            </a:endParaRPr>
          </a:p>
          <a:p>
            <a:pPr marL="457200" marR="0" lvl="0" indent="-317500" algn="l" rtl="0">
              <a:lnSpc>
                <a:spcPct val="100000"/>
              </a:lnSpc>
              <a:spcBef>
                <a:spcPts val="0"/>
              </a:spcBef>
              <a:spcAft>
                <a:spcPts val="0"/>
              </a:spcAft>
              <a:buClr>
                <a:schemeClr val="accent1"/>
              </a:buClr>
              <a:buSzPts val="1400"/>
              <a:buFont typeface="Merriweather Light"/>
              <a:buChar char="➢"/>
            </a:pPr>
            <a:r>
              <a:rPr lang="en" sz="1400" b="0" i="0" u="none" strike="noStrike" cap="none" dirty="0">
                <a:solidFill>
                  <a:schemeClr val="accent1"/>
                </a:solidFill>
                <a:latin typeface="Merriweather Light"/>
                <a:ea typeface="Merriweather Light"/>
                <a:cs typeface="Merriweather Light"/>
                <a:sym typeface="Merriweather Light"/>
              </a:rPr>
              <a:t>Remain flexible with your </a:t>
            </a:r>
            <a:r>
              <a:rPr lang="en" sz="1400" b="1" i="0" u="none" strike="noStrike" cap="none" dirty="0">
                <a:solidFill>
                  <a:schemeClr val="accent1"/>
                </a:solidFill>
                <a:latin typeface="Merriweather"/>
                <a:ea typeface="Merriweather"/>
                <a:cs typeface="Merriweather"/>
                <a:sym typeface="Merriweather"/>
              </a:rPr>
              <a:t>Closing</a:t>
            </a:r>
            <a:endParaRPr sz="1400" b="1" i="0" u="none" strike="noStrike" cap="none" dirty="0">
              <a:solidFill>
                <a:schemeClr val="accent1"/>
              </a:solidFill>
              <a:latin typeface="Merriweather"/>
              <a:ea typeface="Merriweather"/>
              <a:cs typeface="Merriweather"/>
              <a:sym typeface="Merriweather"/>
            </a:endParaRPr>
          </a:p>
          <a:p>
            <a:pPr marL="914400" marR="0" lvl="1" indent="-317500" algn="l" rtl="0">
              <a:lnSpc>
                <a:spcPct val="100000"/>
              </a:lnSpc>
              <a:spcBef>
                <a:spcPts val="0"/>
              </a:spcBef>
              <a:spcAft>
                <a:spcPts val="0"/>
              </a:spcAft>
              <a:buClr>
                <a:schemeClr val="accent1"/>
              </a:buClr>
              <a:buSzPts val="1400"/>
              <a:buFont typeface="Merriweather Light"/>
              <a:buChar char="○"/>
            </a:pPr>
            <a:r>
              <a:rPr lang="en" sz="1400" b="0" i="0" u="none" strike="noStrike" cap="none" dirty="0">
                <a:solidFill>
                  <a:schemeClr val="accent1"/>
                </a:solidFill>
                <a:latin typeface="Merriweather Light"/>
                <a:ea typeface="Merriweather Light"/>
                <a:cs typeface="Merriweather Light"/>
                <a:sym typeface="Merriweather Light"/>
              </a:rPr>
              <a:t>Don’t accidently argue something in closing that wasn’t elicited during Cross Examination or Examination in Chief (</a:t>
            </a:r>
            <a:r>
              <a:rPr lang="en" sz="1400" b="0" i="1" u="none" strike="noStrike" cap="none" dirty="0">
                <a:solidFill>
                  <a:schemeClr val="accent1"/>
                </a:solidFill>
                <a:latin typeface="Merriweather Light"/>
                <a:ea typeface="Merriweather Light"/>
                <a:cs typeface="Merriweather Light"/>
                <a:sym typeface="Merriweather Light"/>
              </a:rPr>
              <a:t>Browne v Dunn </a:t>
            </a:r>
            <a:r>
              <a:rPr lang="en" sz="1400" b="0" i="0" u="none" strike="noStrike" cap="none" dirty="0">
                <a:solidFill>
                  <a:schemeClr val="accent1"/>
                </a:solidFill>
                <a:latin typeface="Merriweather Light"/>
                <a:ea typeface="Merriweather Light"/>
                <a:cs typeface="Merriweather Light"/>
                <a:sym typeface="Merriweather Light"/>
              </a:rPr>
              <a:t>rule)</a:t>
            </a:r>
            <a:endParaRPr sz="1400" b="0" i="0" u="none" strike="noStrike" cap="none" dirty="0">
              <a:solidFill>
                <a:schemeClr val="accent1"/>
              </a:solidFill>
              <a:latin typeface="Merriweather Light"/>
              <a:ea typeface="Merriweather Light"/>
              <a:cs typeface="Merriweather Light"/>
              <a:sym typeface="Merriweather Light"/>
            </a:endParaRPr>
          </a:p>
          <a:p>
            <a:pPr marL="457200" marR="0" lvl="0" indent="-317500" algn="l" rtl="0">
              <a:lnSpc>
                <a:spcPct val="100000"/>
              </a:lnSpc>
              <a:spcBef>
                <a:spcPts val="0"/>
              </a:spcBef>
              <a:spcAft>
                <a:spcPts val="0"/>
              </a:spcAft>
              <a:buClr>
                <a:schemeClr val="accent1"/>
              </a:buClr>
              <a:buSzPts val="1400"/>
              <a:buFont typeface="Merriweather Light"/>
              <a:buChar char="➢"/>
            </a:pPr>
            <a:r>
              <a:rPr lang="en" sz="1400" b="0" i="0" u="none" strike="noStrike" cap="none" dirty="0">
                <a:solidFill>
                  <a:schemeClr val="accent1"/>
                </a:solidFill>
                <a:latin typeface="Merriweather Light"/>
                <a:ea typeface="Merriweather Light"/>
                <a:cs typeface="Merriweather Light"/>
                <a:sym typeface="Merriweather Light"/>
              </a:rPr>
              <a:t>Read the </a:t>
            </a:r>
            <a:r>
              <a:rPr lang="en" sz="1400" b="1" i="0" u="none" strike="noStrike" cap="none" dirty="0">
                <a:solidFill>
                  <a:schemeClr val="accent1"/>
                </a:solidFill>
                <a:latin typeface="Merriweather"/>
                <a:ea typeface="Merriweather"/>
                <a:cs typeface="Merriweather"/>
                <a:sym typeface="Merriweather"/>
              </a:rPr>
              <a:t>Judge’s Scoresheet + Comp Guidebook </a:t>
            </a:r>
            <a:endParaRPr sz="1400" b="1" i="0" u="none" strike="noStrike" cap="none" dirty="0">
              <a:solidFill>
                <a:schemeClr val="accent1"/>
              </a:solidFill>
              <a:latin typeface="Merriweather"/>
              <a:ea typeface="Merriweather"/>
              <a:cs typeface="Merriweather"/>
              <a:sym typeface="Merriweather"/>
            </a:endParaRPr>
          </a:p>
          <a:p>
            <a:pPr marL="457200" marR="0" lvl="0" indent="-317500" algn="l" rtl="0">
              <a:lnSpc>
                <a:spcPct val="100000"/>
              </a:lnSpc>
              <a:spcBef>
                <a:spcPts val="0"/>
              </a:spcBef>
              <a:spcAft>
                <a:spcPts val="0"/>
              </a:spcAft>
              <a:buClr>
                <a:schemeClr val="accent1"/>
              </a:buClr>
              <a:buSzPts val="1400"/>
              <a:buFont typeface="Merriweather Light"/>
              <a:buChar char="➢"/>
            </a:pPr>
            <a:r>
              <a:rPr lang="en" sz="1400" b="1" i="0" u="none" strike="noStrike" cap="none" dirty="0">
                <a:solidFill>
                  <a:schemeClr val="accent1"/>
                </a:solidFill>
                <a:latin typeface="Merriweather"/>
                <a:ea typeface="Merriweather"/>
                <a:cs typeface="Merriweather"/>
                <a:sym typeface="Merriweather"/>
              </a:rPr>
              <a:t>Signposting to Judge</a:t>
            </a:r>
            <a:r>
              <a:rPr lang="en" sz="1400" b="0" i="0" u="none" strike="noStrike" cap="none" dirty="0">
                <a:solidFill>
                  <a:schemeClr val="accent1"/>
                </a:solidFill>
                <a:latin typeface="Merriweather Light"/>
                <a:ea typeface="Merriweather Light"/>
                <a:cs typeface="Merriweather Light"/>
                <a:sym typeface="Merriweather Light"/>
              </a:rPr>
              <a:t> re direction of examination and which elements of case theory you will be addressing </a:t>
            </a:r>
            <a:endParaRPr sz="1400" b="0" i="0" u="none" strike="noStrike" cap="none" dirty="0">
              <a:solidFill>
                <a:schemeClr val="accent1"/>
              </a:solidFill>
              <a:latin typeface="Merriweather Light"/>
              <a:ea typeface="Merriweather Light"/>
              <a:cs typeface="Merriweather Light"/>
              <a:sym typeface="Merriweather Light"/>
            </a:endParaRPr>
          </a:p>
          <a:p>
            <a:pPr marL="457200" marR="0" lvl="0" indent="-317500" algn="l" rtl="0">
              <a:lnSpc>
                <a:spcPct val="100000"/>
              </a:lnSpc>
              <a:spcBef>
                <a:spcPts val="0"/>
              </a:spcBef>
              <a:spcAft>
                <a:spcPts val="0"/>
              </a:spcAft>
              <a:buClr>
                <a:schemeClr val="accent1"/>
              </a:buClr>
              <a:buSzPts val="1400"/>
              <a:buFont typeface="Merriweather Light"/>
              <a:buChar char="➢"/>
            </a:pPr>
            <a:r>
              <a:rPr lang="en" sz="1400" b="1" i="0" u="none" strike="noStrike" cap="none" dirty="0">
                <a:solidFill>
                  <a:schemeClr val="accent1"/>
                </a:solidFill>
                <a:latin typeface="Merriweather"/>
                <a:ea typeface="Merriweather"/>
                <a:cs typeface="Merriweather"/>
                <a:sym typeface="Merriweather"/>
              </a:rPr>
              <a:t>Keeping questions easy and understandable</a:t>
            </a:r>
            <a:r>
              <a:rPr lang="en" sz="1400" b="0" i="0" u="none" strike="noStrike" cap="none" dirty="0">
                <a:solidFill>
                  <a:schemeClr val="accent1"/>
                </a:solidFill>
                <a:latin typeface="Merriweather Light"/>
                <a:ea typeface="Merriweather Light"/>
                <a:cs typeface="Merriweather Light"/>
                <a:sym typeface="Merriweather Light"/>
              </a:rPr>
              <a:t> for the witness – don’t include more than one proposition </a:t>
            </a:r>
            <a:endParaRPr sz="1400" b="0" i="0" u="none" strike="noStrike" cap="none" dirty="0">
              <a:solidFill>
                <a:schemeClr val="accent1"/>
              </a:solidFill>
              <a:latin typeface="Merriweather Light"/>
              <a:ea typeface="Merriweather Light"/>
              <a:cs typeface="Merriweather Light"/>
              <a:sym typeface="Merriweather Light"/>
            </a:endParaRPr>
          </a:p>
          <a:p>
            <a:pPr marL="457200" marR="0" lvl="0" indent="-317500" algn="l" rtl="0">
              <a:lnSpc>
                <a:spcPct val="100000"/>
              </a:lnSpc>
              <a:spcBef>
                <a:spcPts val="0"/>
              </a:spcBef>
              <a:spcAft>
                <a:spcPts val="0"/>
              </a:spcAft>
              <a:buClr>
                <a:schemeClr val="accent1"/>
              </a:buClr>
              <a:buSzPts val="1400"/>
              <a:buFont typeface="Merriweather Light"/>
              <a:buChar char="➢"/>
            </a:pPr>
            <a:r>
              <a:rPr lang="en" sz="1400" b="0" i="0" u="none" strike="noStrike" cap="none" dirty="0">
                <a:solidFill>
                  <a:schemeClr val="accent1"/>
                </a:solidFill>
                <a:latin typeface="Merriweather Light"/>
                <a:ea typeface="Merriweather Light"/>
                <a:cs typeface="Merriweather Light"/>
                <a:sym typeface="Merriweather Light"/>
              </a:rPr>
              <a:t>Pointing out </a:t>
            </a:r>
            <a:r>
              <a:rPr lang="en" sz="1400" b="1" i="0" u="none" strike="noStrike" cap="none" dirty="0">
                <a:solidFill>
                  <a:schemeClr val="accent1"/>
                </a:solidFill>
                <a:latin typeface="Merriweather"/>
                <a:ea typeface="Merriweather"/>
                <a:cs typeface="Merriweather"/>
                <a:sym typeface="Merriweather"/>
              </a:rPr>
              <a:t>inconsistencies </a:t>
            </a:r>
            <a:r>
              <a:rPr lang="en" sz="1400" b="0" i="0" u="none" strike="noStrike" cap="none" dirty="0">
                <a:solidFill>
                  <a:schemeClr val="accent1"/>
                </a:solidFill>
                <a:latin typeface="Merriweather Light"/>
                <a:ea typeface="Merriweather Light"/>
                <a:cs typeface="Merriweather Light"/>
                <a:sym typeface="Merriweather Light"/>
              </a:rPr>
              <a:t>between written and oral testimony is cross-examination GOLD - ensure you are </a:t>
            </a:r>
            <a:r>
              <a:rPr lang="en" sz="1400" b="1" i="0" u="none" strike="noStrike" cap="none" dirty="0">
                <a:solidFill>
                  <a:schemeClr val="accent1"/>
                </a:solidFill>
                <a:latin typeface="Merriweather"/>
                <a:ea typeface="Merriweather"/>
                <a:cs typeface="Merriweather"/>
                <a:sym typeface="Merriweather"/>
              </a:rPr>
              <a:t>proactively listening</a:t>
            </a:r>
            <a:r>
              <a:rPr lang="en" sz="1400" b="0" i="0" u="none" strike="noStrike" cap="none" dirty="0">
                <a:solidFill>
                  <a:schemeClr val="accent1"/>
                </a:solidFill>
                <a:latin typeface="Merriweather Light"/>
                <a:ea typeface="Merriweather Light"/>
                <a:cs typeface="Merriweather Light"/>
                <a:sym typeface="Merriweather Light"/>
              </a:rPr>
              <a:t> to the opposing barrister’s case theory and the opposing witness’ answers (don’t be smug about catching out a witness during trial, assume the Judge hears what you hear)</a:t>
            </a:r>
            <a:endParaRPr sz="1400" b="0" i="0" u="none" strike="noStrike" cap="none" dirty="0">
              <a:solidFill>
                <a:schemeClr val="accent1"/>
              </a:solidFill>
              <a:latin typeface="Merriweather Light"/>
              <a:ea typeface="Merriweather Light"/>
              <a:cs typeface="Merriweather Light"/>
              <a:sym typeface="Merriweather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1"/>
              </a:solidFill>
              <a:latin typeface="Merriweather Light"/>
              <a:ea typeface="Merriweather Light"/>
              <a:cs typeface="Merriweather Light"/>
              <a:sym typeface="Merriweather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2"/>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Sign Ups:</a:t>
            </a:r>
            <a:endParaRPr/>
          </a:p>
        </p:txBody>
      </p:sp>
      <p:sp>
        <p:nvSpPr>
          <p:cNvPr id="356" name="Google Shape;356;p32"/>
          <p:cNvSpPr txBox="1"/>
          <p:nvPr/>
        </p:nvSpPr>
        <p:spPr>
          <a:xfrm>
            <a:off x="234600" y="1359425"/>
            <a:ext cx="8520600" cy="3141214"/>
          </a:xfrm>
          <a:prstGeom prst="rect">
            <a:avLst/>
          </a:prstGeom>
          <a:noFill/>
          <a:ln>
            <a:noFill/>
          </a:ln>
        </p:spPr>
        <p:txBody>
          <a:bodyPr spcFirstLastPara="1" wrap="square" lIns="91425" tIns="91425" rIns="91425" bIns="91425" anchor="t" anchorCtr="0">
            <a:spAutoFit/>
          </a:bodyPr>
          <a:lstStyle/>
          <a:p>
            <a:pPr marL="457200" marR="0" lvl="0" indent="-295275" algn="l" rtl="0">
              <a:lnSpc>
                <a:spcPct val="115000"/>
              </a:lnSpc>
              <a:spcBef>
                <a:spcPts val="600"/>
              </a:spcBef>
              <a:spcAft>
                <a:spcPts val="0"/>
              </a:spcAft>
              <a:buClr>
                <a:srgbClr val="050505"/>
              </a:buClr>
              <a:buSzPts val="1050"/>
              <a:buFont typeface="Arial"/>
              <a:buChar char="●"/>
            </a:pPr>
            <a:r>
              <a:rPr lang="en" sz="1050" b="0" i="0" u="none" strike="noStrike" cap="none" dirty="0">
                <a:solidFill>
                  <a:srgbClr val="050505"/>
                </a:solidFill>
                <a:highlight>
                  <a:srgbClr val="FFFFFF"/>
                </a:highlight>
                <a:latin typeface="Arial"/>
                <a:ea typeface="Arial"/>
                <a:cs typeface="Arial"/>
                <a:sym typeface="Arial"/>
              </a:rPr>
              <a:t>In the interests of consistency (and keeping things as simple as possible for competitors to sign up) please note the following:</a:t>
            </a:r>
            <a:br>
              <a:rPr lang="en" sz="1050" b="0" i="0" u="none" strike="noStrike" cap="none" dirty="0">
                <a:solidFill>
                  <a:srgbClr val="050505"/>
                </a:solidFill>
                <a:highlight>
                  <a:srgbClr val="FFFFFF"/>
                </a:highlight>
                <a:latin typeface="Arial"/>
                <a:ea typeface="Arial"/>
                <a:cs typeface="Arial"/>
                <a:sym typeface="Arial"/>
              </a:rPr>
            </a:br>
            <a:endParaRPr sz="1050" b="0" i="0" u="none" strike="noStrike" cap="none" dirty="0">
              <a:solidFill>
                <a:srgbClr val="050505"/>
              </a:solidFill>
              <a:highlight>
                <a:srgbClr val="FFFFFF"/>
              </a:highlight>
              <a:latin typeface="Arial"/>
              <a:ea typeface="Arial"/>
              <a:cs typeface="Arial"/>
              <a:sym typeface="Arial"/>
            </a:endParaRPr>
          </a:p>
          <a:p>
            <a:pPr marL="914400" marR="0" lvl="1" indent="-295275" algn="l" rtl="0">
              <a:lnSpc>
                <a:spcPct val="115000"/>
              </a:lnSpc>
              <a:spcBef>
                <a:spcPts val="0"/>
              </a:spcBef>
              <a:spcAft>
                <a:spcPts val="0"/>
              </a:spcAft>
              <a:buClr>
                <a:srgbClr val="050505"/>
              </a:buClr>
              <a:buSzPts val="1050"/>
              <a:buFont typeface="Arial"/>
              <a:buChar char="○"/>
            </a:pPr>
            <a:r>
              <a:rPr lang="en" sz="1050" b="0" i="0" u="none" strike="noStrike" cap="none" dirty="0">
                <a:solidFill>
                  <a:srgbClr val="050505"/>
                </a:solidFill>
                <a:highlight>
                  <a:srgbClr val="FFFFFF"/>
                </a:highlight>
                <a:latin typeface="Arial"/>
                <a:ea typeface="Arial"/>
                <a:cs typeface="Arial"/>
                <a:sym typeface="Arial"/>
              </a:rPr>
              <a:t>Individual</a:t>
            </a:r>
            <a:r>
              <a:rPr lang="en-US" sz="1050" b="0" i="0" u="none" strike="noStrike" cap="none" dirty="0">
                <a:solidFill>
                  <a:srgbClr val="050505"/>
                </a:solidFill>
                <a:highlight>
                  <a:srgbClr val="FFFFFF"/>
                </a:highlight>
                <a:latin typeface="Arial"/>
                <a:ea typeface="Arial"/>
                <a:cs typeface="Arial"/>
                <a:sym typeface="Arial"/>
              </a:rPr>
              <a:t> sign-ups will open at 3pm TODAY</a:t>
            </a:r>
          </a:p>
          <a:p>
            <a:pPr marL="914400" marR="0" lvl="1" indent="-295275" algn="l" rtl="0">
              <a:lnSpc>
                <a:spcPct val="115000"/>
              </a:lnSpc>
              <a:spcBef>
                <a:spcPts val="0"/>
              </a:spcBef>
              <a:spcAft>
                <a:spcPts val="0"/>
              </a:spcAft>
              <a:buClr>
                <a:srgbClr val="050505"/>
              </a:buClr>
              <a:buSzPts val="1050"/>
              <a:buFont typeface="Arial"/>
              <a:buChar char="○"/>
            </a:pPr>
            <a:r>
              <a:rPr lang="en-US" sz="1050" b="0" i="0" u="none" strike="noStrike" cap="none" dirty="0">
                <a:solidFill>
                  <a:srgbClr val="050505"/>
                </a:solidFill>
                <a:highlight>
                  <a:srgbClr val="FFFFFF"/>
                </a:highlight>
                <a:latin typeface="Arial"/>
                <a:ea typeface="Arial"/>
                <a:cs typeface="Arial"/>
                <a:sym typeface="Arial"/>
              </a:rPr>
              <a:t>Group sign-ups will open at 5pm THIS FRIDAY</a:t>
            </a:r>
            <a:br>
              <a:rPr lang="en-US" sz="1050" b="0" i="0" u="none" strike="noStrike" cap="none" dirty="0">
                <a:solidFill>
                  <a:srgbClr val="050505"/>
                </a:solidFill>
                <a:highlight>
                  <a:srgbClr val="FFFFFF"/>
                </a:highlight>
                <a:latin typeface="Arial"/>
                <a:ea typeface="Arial"/>
                <a:cs typeface="Arial"/>
                <a:sym typeface="Arial"/>
              </a:rPr>
            </a:br>
            <a:endParaRPr lang="en-US" sz="1050" b="0" i="0" u="none" strike="noStrike" cap="none" dirty="0">
              <a:solidFill>
                <a:srgbClr val="050505"/>
              </a:solidFill>
              <a:highlight>
                <a:srgbClr val="FFFFFF"/>
              </a:highlight>
              <a:latin typeface="Arial"/>
              <a:ea typeface="Arial"/>
              <a:cs typeface="Arial"/>
              <a:sym typeface="Arial"/>
            </a:endParaRPr>
          </a:p>
          <a:p>
            <a:pPr marL="457200" marR="0" lvl="0" indent="-295275" algn="l" rtl="0">
              <a:lnSpc>
                <a:spcPct val="115000"/>
              </a:lnSpc>
              <a:spcBef>
                <a:spcPts val="0"/>
              </a:spcBef>
              <a:spcAft>
                <a:spcPts val="0"/>
              </a:spcAft>
              <a:buClr>
                <a:srgbClr val="050505"/>
              </a:buClr>
              <a:buSzPts val="1050"/>
              <a:buFont typeface="Arial"/>
              <a:buChar char="●"/>
            </a:pPr>
            <a:r>
              <a:rPr lang="en-US" sz="1050" b="0" i="0" u="none" strike="noStrike" cap="none" dirty="0">
                <a:solidFill>
                  <a:srgbClr val="050505"/>
                </a:solidFill>
                <a:highlight>
                  <a:srgbClr val="FFFFFF"/>
                </a:highlight>
                <a:latin typeface="Arial"/>
                <a:ea typeface="Arial"/>
                <a:cs typeface="Arial"/>
                <a:sym typeface="Arial"/>
              </a:rPr>
              <a:t>This means that if you are an individual signing up, we will form teams for you and release these details by 2pm on Friday. That will ensure that individuals paired up will have time to create a team name, etc. and sign up as a team at 5pm on the same Friday when group sign-ups open</a:t>
            </a:r>
          </a:p>
          <a:p>
            <a:pPr marL="914400" marR="0" lvl="1" indent="-295275" algn="l" rtl="0">
              <a:lnSpc>
                <a:spcPct val="115000"/>
              </a:lnSpc>
              <a:spcBef>
                <a:spcPts val="0"/>
              </a:spcBef>
              <a:spcAft>
                <a:spcPts val="0"/>
              </a:spcAft>
              <a:buClr>
                <a:srgbClr val="050505"/>
              </a:buClr>
              <a:buSzPts val="1050"/>
              <a:buFont typeface="Arial"/>
              <a:buChar char="○"/>
            </a:pPr>
            <a:r>
              <a:rPr lang="en" sz="1050" b="0" i="0" u="none" strike="noStrike" cap="none" dirty="0">
                <a:solidFill>
                  <a:srgbClr val="050505"/>
                </a:solidFill>
                <a:highlight>
                  <a:srgbClr val="FFFFFF"/>
                </a:highlight>
                <a:latin typeface="Arial"/>
                <a:ea typeface="Arial"/>
                <a:cs typeface="Arial"/>
                <a:sym typeface="Arial"/>
              </a:rPr>
              <a:t>Sign ups work on a first come first serve basis! Signing up does not automatically guarantee you a place in the competition!</a:t>
            </a:r>
            <a:endParaRPr sz="1050" b="0" i="0" u="none" strike="noStrike" cap="none" dirty="0">
              <a:solidFill>
                <a:srgbClr val="050505"/>
              </a:solidFill>
              <a:highlight>
                <a:srgbClr val="FFFFFF"/>
              </a:highlight>
              <a:latin typeface="Arial"/>
              <a:ea typeface="Arial"/>
              <a:cs typeface="Arial"/>
              <a:sym typeface="Arial"/>
            </a:endParaRPr>
          </a:p>
          <a:p>
            <a:pPr marL="457200" marR="0" lvl="0" indent="0" algn="l" rtl="0">
              <a:lnSpc>
                <a:spcPct val="115000"/>
              </a:lnSpc>
              <a:spcBef>
                <a:spcPts val="600"/>
              </a:spcBef>
              <a:spcAft>
                <a:spcPts val="0"/>
              </a:spcAft>
              <a:buClr>
                <a:srgbClr val="000000"/>
              </a:buClr>
              <a:buSzPts val="1050"/>
              <a:buFont typeface="Arial"/>
              <a:buNone/>
            </a:pPr>
            <a:endParaRPr sz="1050" b="0" i="0" u="none" strike="noStrike" cap="none" dirty="0">
              <a:solidFill>
                <a:srgbClr val="050505"/>
              </a:solidFill>
              <a:highlight>
                <a:srgbClr val="FFFFFF"/>
              </a:highlight>
              <a:latin typeface="Arial"/>
              <a:ea typeface="Arial"/>
              <a:cs typeface="Arial"/>
              <a:sym typeface="Arial"/>
            </a:endParaRPr>
          </a:p>
          <a:p>
            <a:pPr marL="457200" marR="0" lvl="0" indent="-295275" algn="l" rtl="0">
              <a:lnSpc>
                <a:spcPct val="115000"/>
              </a:lnSpc>
              <a:spcBef>
                <a:spcPts val="600"/>
              </a:spcBef>
              <a:spcAft>
                <a:spcPts val="0"/>
              </a:spcAft>
              <a:buClr>
                <a:srgbClr val="050505"/>
              </a:buClr>
              <a:buSzPts val="1050"/>
              <a:buFont typeface="Arial"/>
              <a:buChar char="●"/>
            </a:pPr>
            <a:r>
              <a:rPr lang="en" sz="1050" b="0" i="0" u="none" strike="noStrike" cap="none" dirty="0">
                <a:solidFill>
                  <a:srgbClr val="050505"/>
                </a:solidFill>
                <a:highlight>
                  <a:srgbClr val="FFFFFF"/>
                </a:highlight>
                <a:latin typeface="Arial"/>
                <a:ea typeface="Arial"/>
                <a:cs typeface="Arial"/>
                <a:sym typeface="Arial"/>
              </a:rPr>
              <a:t>Sign up forms will be posted by </a:t>
            </a:r>
            <a:r>
              <a:rPr lang="en" sz="1050" dirty="0">
                <a:solidFill>
                  <a:srgbClr val="050505"/>
                </a:solidFill>
                <a:highlight>
                  <a:srgbClr val="FFFFFF"/>
                </a:highlight>
              </a:rPr>
              <a:t>Olivia Kowalshin </a:t>
            </a:r>
            <a:r>
              <a:rPr lang="en" sz="1050" b="0" i="0" u="none" strike="noStrike" cap="none" dirty="0">
                <a:solidFill>
                  <a:srgbClr val="050505"/>
                </a:solidFill>
                <a:highlight>
                  <a:srgbClr val="FFFFFF"/>
                </a:highlight>
                <a:latin typeface="Arial"/>
                <a:ea typeface="Arial"/>
                <a:cs typeface="Arial"/>
                <a:sym typeface="Arial"/>
              </a:rPr>
              <a:t>- the Internal Competitions Director - on the MULSS </a:t>
            </a:r>
            <a:r>
              <a:rPr lang="en" sz="1050" dirty="0">
                <a:solidFill>
                  <a:srgbClr val="050505"/>
                </a:solidFill>
                <a:highlight>
                  <a:srgbClr val="FFFFFF"/>
                </a:highlight>
              </a:rPr>
              <a:t>Competitions</a:t>
            </a:r>
            <a:r>
              <a:rPr lang="en" sz="1050" b="0" i="0" u="none" strike="noStrike" cap="none" dirty="0">
                <a:solidFill>
                  <a:srgbClr val="050505"/>
                </a:solidFill>
                <a:highlight>
                  <a:srgbClr val="FFFFFF"/>
                </a:highlight>
                <a:latin typeface="Arial"/>
                <a:ea typeface="Arial"/>
                <a:cs typeface="Arial"/>
                <a:sym typeface="Arial"/>
              </a:rPr>
              <a:t> Facebook page (link to join is: </a:t>
            </a:r>
            <a:r>
              <a:rPr lang="en-AU" sz="1050" b="0" i="0" u="none" strike="noStrike" cap="none" dirty="0">
                <a:solidFill>
                  <a:srgbClr val="050505"/>
                </a:solidFill>
                <a:highlight>
                  <a:srgbClr val="FFFFFF"/>
                </a:highlight>
                <a:latin typeface="Arial"/>
                <a:ea typeface="Arial"/>
                <a:cs typeface="Arial"/>
                <a:sym typeface="Arial"/>
                <a:hlinkClick r:id="rId3"/>
              </a:rPr>
              <a:t>https://www.facebook.com/groups/789299961420422/</a:t>
            </a:r>
            <a:r>
              <a:rPr lang="en-AU" sz="1050" dirty="0">
                <a:solidFill>
                  <a:srgbClr val="050505"/>
                </a:solidFill>
                <a:highlight>
                  <a:srgbClr val="FFFFFF"/>
                </a:highlight>
              </a:rPr>
              <a:t>)</a:t>
            </a:r>
            <a:r>
              <a:rPr lang="en" sz="1050" b="0" i="0" u="none" strike="noStrike" cap="none" dirty="0">
                <a:solidFill>
                  <a:srgbClr val="050505"/>
                </a:solidFill>
                <a:highlight>
                  <a:srgbClr val="FFFFFF"/>
                </a:highlight>
                <a:latin typeface="Arial"/>
                <a:ea typeface="Arial"/>
                <a:cs typeface="Arial"/>
                <a:sym typeface="Arial"/>
              </a:rPr>
              <a:t>. Please keep your eyes peeled for this!</a:t>
            </a:r>
            <a:endParaRPr sz="1050" b="0" i="0" u="none" strike="noStrike" cap="none" dirty="0">
              <a:solidFill>
                <a:srgbClr val="050505"/>
              </a:solidFill>
              <a:highlight>
                <a:srgbClr val="FFFFFF"/>
              </a:highlight>
              <a:latin typeface="Arial"/>
              <a:ea typeface="Arial"/>
              <a:cs typeface="Arial"/>
              <a:sym typeface="Arial"/>
            </a:endParaRPr>
          </a:p>
          <a:p>
            <a:pPr marL="0" marR="0" lvl="0" indent="0" algn="l" rtl="0">
              <a:lnSpc>
                <a:spcPct val="115000"/>
              </a:lnSpc>
              <a:spcBef>
                <a:spcPts val="600"/>
              </a:spcBef>
              <a:spcAft>
                <a:spcPts val="0"/>
              </a:spcAft>
              <a:buClr>
                <a:srgbClr val="000000"/>
              </a:buClr>
              <a:buSzPts val="1150"/>
              <a:buFont typeface="Arial"/>
              <a:buNone/>
            </a:pPr>
            <a:endParaRPr sz="1150" b="0" i="0" u="none" strike="noStrike" cap="none" dirty="0">
              <a:solidFill>
                <a:srgbClr val="050505"/>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3"/>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9301"/>
              <a:buNone/>
            </a:pPr>
            <a:r>
              <a:rPr lang="en" sz="3133" b="1" dirty="0"/>
              <a:t>First Year Witness </a:t>
            </a:r>
            <a:r>
              <a:rPr lang="en" sz="3133" b="1"/>
              <a:t>Examination 2024</a:t>
            </a:r>
            <a:endParaRPr sz="3133" b="1" dirty="0"/>
          </a:p>
          <a:p>
            <a:pPr marL="0" lvl="0" indent="0" algn="l" rtl="0">
              <a:lnSpc>
                <a:spcPct val="100000"/>
              </a:lnSpc>
              <a:spcBef>
                <a:spcPts val="0"/>
              </a:spcBef>
              <a:spcAft>
                <a:spcPts val="0"/>
              </a:spcAft>
              <a:buSzPct val="135265"/>
              <a:buNone/>
            </a:pPr>
            <a:endParaRPr sz="2300" dirty="0"/>
          </a:p>
          <a:p>
            <a:pPr marL="0" lvl="0" indent="0" algn="l" rtl="0">
              <a:lnSpc>
                <a:spcPct val="100000"/>
              </a:lnSpc>
              <a:spcBef>
                <a:spcPts val="0"/>
              </a:spcBef>
              <a:spcAft>
                <a:spcPts val="0"/>
              </a:spcAft>
              <a:buSzPct val="158245"/>
              <a:buNone/>
            </a:pPr>
            <a:r>
              <a:rPr lang="en" sz="1800" dirty="0"/>
              <a:t>David Lind and Noyonika Banerjee</a:t>
            </a:r>
            <a:endParaRPr sz="1800" dirty="0"/>
          </a:p>
          <a:p>
            <a:pPr marL="0" lvl="0" indent="0" algn="l" rtl="0">
              <a:lnSpc>
                <a:spcPct val="100000"/>
              </a:lnSpc>
              <a:spcBef>
                <a:spcPts val="0"/>
              </a:spcBef>
              <a:spcAft>
                <a:spcPts val="0"/>
              </a:spcAft>
              <a:buSzPct val="135265"/>
              <a:buNone/>
            </a:pPr>
            <a:r>
              <a:rPr lang="en" sz="1800" i="1" u="sng" dirty="0">
                <a:solidFill>
                  <a:schemeClr val="hlink"/>
                </a:solidFill>
                <a:hlinkClick r:id="rId3"/>
              </a:rPr>
              <a:t>firstyearwitness@mulss.com</a:t>
            </a:r>
            <a:endParaRPr sz="1800" i="1" dirty="0"/>
          </a:p>
          <a:p>
            <a:pPr marL="0" lvl="0" indent="0" algn="l" rtl="0">
              <a:lnSpc>
                <a:spcPct val="100000"/>
              </a:lnSpc>
              <a:spcBef>
                <a:spcPts val="0"/>
              </a:spcBef>
              <a:spcAft>
                <a:spcPts val="0"/>
              </a:spcAft>
              <a:buSzPct val="135265"/>
              <a:buNone/>
            </a:pPr>
            <a:endParaRPr sz="2300" i="1" dirty="0"/>
          </a:p>
          <a:p>
            <a:pPr marL="0" lvl="0" indent="0" algn="l" rtl="0">
              <a:lnSpc>
                <a:spcPct val="100000"/>
              </a:lnSpc>
              <a:spcBef>
                <a:spcPts val="0"/>
              </a:spcBef>
              <a:spcAft>
                <a:spcPts val="0"/>
              </a:spcAft>
              <a:buSzPct val="135265"/>
              <a:buNone/>
            </a:pPr>
            <a:endParaRPr sz="2300" dirty="0"/>
          </a:p>
          <a:p>
            <a:pPr marL="0" lvl="0" indent="0" algn="l" rtl="0">
              <a:lnSpc>
                <a:spcPct val="100000"/>
              </a:lnSpc>
              <a:spcBef>
                <a:spcPts val="0"/>
              </a:spcBef>
              <a:spcAft>
                <a:spcPts val="0"/>
              </a:spcAft>
              <a:buSzPct val="111111"/>
              <a:buNone/>
            </a:pPr>
            <a:endParaRPr dirty="0"/>
          </a:p>
        </p:txBody>
      </p:sp>
      <p:sp>
        <p:nvSpPr>
          <p:cNvPr id="94" name="Google Shape;94;p4"/>
          <p:cNvSpPr txBox="1">
            <a:spLocks noGrp="1"/>
          </p:cNvSpPr>
          <p:nvPr>
            <p:ph type="body" idx="1"/>
          </p:nvPr>
        </p:nvSpPr>
        <p:spPr>
          <a:xfrm>
            <a:off x="4644675" y="257825"/>
            <a:ext cx="4166400" cy="42942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300"/>
              <a:buNone/>
            </a:pPr>
            <a:r>
              <a:rPr lang="en" sz="1000" b="1" dirty="0">
                <a:latin typeface="Merriweather"/>
                <a:ea typeface="Merriweather"/>
                <a:cs typeface="Merriweather"/>
                <a:sym typeface="Merriweather"/>
              </a:rPr>
              <a:t>SEMESTER 1 (Round Robin / Non-Knockout Rounds)</a:t>
            </a:r>
            <a:endParaRPr sz="1000" b="1" dirty="0">
              <a:latin typeface="Merriweather"/>
              <a:ea typeface="Merriweather"/>
              <a:cs typeface="Merriweather"/>
              <a:sym typeface="Merriweather"/>
            </a:endParaRPr>
          </a:p>
          <a:p>
            <a:pPr marL="0" lvl="0" indent="0" algn="l" rtl="0">
              <a:lnSpc>
                <a:spcPct val="100000"/>
              </a:lnSpc>
              <a:spcBef>
                <a:spcPts val="0"/>
              </a:spcBef>
              <a:spcAft>
                <a:spcPts val="0"/>
              </a:spcAft>
              <a:buClr>
                <a:srgbClr val="000000"/>
              </a:buClr>
              <a:buSzPts val="1300"/>
              <a:buFont typeface="Arial"/>
              <a:buNone/>
            </a:pPr>
            <a:endParaRPr sz="1000" b="1"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r>
              <a:rPr lang="en" sz="2000" dirty="0">
                <a:latin typeface="Merriweather"/>
                <a:ea typeface="Merriweather"/>
                <a:cs typeface="Merriweather"/>
                <a:sym typeface="Merriweather"/>
              </a:rPr>
              <a:t>ROUND 1</a:t>
            </a:r>
            <a:endParaRPr sz="2000"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r>
              <a:rPr lang="en" sz="1000" dirty="0">
                <a:latin typeface="Merriweather"/>
                <a:ea typeface="Merriweather"/>
                <a:cs typeface="Merriweather"/>
                <a:sym typeface="Merriweather"/>
              </a:rPr>
              <a:t>Week 3 – 13/03 and 14/03</a:t>
            </a:r>
            <a:endParaRPr sz="1000"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endParaRPr sz="900"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r>
              <a:rPr lang="en" sz="2000" dirty="0">
                <a:latin typeface="Merriweather"/>
                <a:ea typeface="Merriweather"/>
                <a:cs typeface="Merriweather"/>
                <a:sym typeface="Merriweather"/>
              </a:rPr>
              <a:t>ROUND 2</a:t>
            </a:r>
            <a:endParaRPr sz="2000"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r>
              <a:rPr lang="en" sz="1000" dirty="0">
                <a:latin typeface="Merriweather"/>
                <a:ea typeface="Merriweather"/>
                <a:cs typeface="Merriweather"/>
                <a:sym typeface="Merriweather"/>
              </a:rPr>
              <a:t>Week 5 – 27/03 and 28/03</a:t>
            </a:r>
            <a:endParaRPr sz="1000"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endParaRPr sz="900"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r>
              <a:rPr lang="en" sz="2000" dirty="0">
                <a:latin typeface="Merriweather"/>
                <a:ea typeface="Merriweather"/>
                <a:cs typeface="Merriweather"/>
                <a:sym typeface="Merriweather"/>
              </a:rPr>
              <a:t>ROUND 3</a:t>
            </a:r>
            <a:endParaRPr sz="2000"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r>
              <a:rPr lang="en" sz="1000" dirty="0">
                <a:latin typeface="Merriweather"/>
                <a:ea typeface="Merriweather"/>
                <a:cs typeface="Merriweather"/>
                <a:sym typeface="Merriweather"/>
              </a:rPr>
              <a:t>Week 7 – 17/04 and 18/04</a:t>
            </a:r>
            <a:endParaRPr sz="1000"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endParaRPr sz="900"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endParaRPr sz="1000"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r>
              <a:rPr lang="en" sz="1000" b="1" dirty="0">
                <a:latin typeface="Merriweather"/>
                <a:ea typeface="Merriweather"/>
                <a:cs typeface="Merriweather"/>
                <a:sym typeface="Merriweather"/>
              </a:rPr>
              <a:t>SEMESTER 2 (Knock out rounds)</a:t>
            </a:r>
            <a:endParaRPr sz="1000" b="1"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endParaRPr sz="1000" u="sng" dirty="0">
              <a:latin typeface="Merriweather"/>
              <a:ea typeface="Merriweather"/>
              <a:cs typeface="Merriweather"/>
              <a:sym typeface="Merriweather"/>
            </a:endParaRPr>
          </a:p>
          <a:p>
            <a:pPr marL="0" lvl="0" indent="0" algn="l" rtl="0">
              <a:lnSpc>
                <a:spcPct val="115000"/>
              </a:lnSpc>
              <a:spcBef>
                <a:spcPts val="0"/>
              </a:spcBef>
              <a:spcAft>
                <a:spcPts val="0"/>
              </a:spcAft>
              <a:buSzPts val="1300"/>
              <a:buNone/>
            </a:pPr>
            <a:r>
              <a:rPr lang="en" sz="1575" dirty="0">
                <a:latin typeface="Merriweather"/>
                <a:ea typeface="Merriweather"/>
                <a:cs typeface="Merriweather"/>
                <a:sym typeface="Merriweather"/>
              </a:rPr>
              <a:t>QUARTER FINALS</a:t>
            </a:r>
            <a:endParaRPr sz="1575"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r>
              <a:rPr lang="en" sz="1000" dirty="0">
                <a:latin typeface="Merriweather"/>
                <a:ea typeface="Merriweather"/>
                <a:cs typeface="Merriweather"/>
                <a:sym typeface="Merriweather"/>
              </a:rPr>
              <a:t>1 August 2024</a:t>
            </a:r>
            <a:endParaRPr sz="1575" dirty="0">
              <a:latin typeface="Merriweather"/>
              <a:ea typeface="Merriweather"/>
              <a:cs typeface="Merriweather"/>
              <a:sym typeface="Merriweather"/>
            </a:endParaRPr>
          </a:p>
          <a:p>
            <a:pPr marL="0" lvl="0" indent="0" algn="l" rtl="0">
              <a:lnSpc>
                <a:spcPct val="115000"/>
              </a:lnSpc>
              <a:spcBef>
                <a:spcPts val="1200"/>
              </a:spcBef>
              <a:spcAft>
                <a:spcPts val="0"/>
              </a:spcAft>
              <a:buSzPts val="1300"/>
              <a:buNone/>
            </a:pPr>
            <a:r>
              <a:rPr lang="en" sz="1575" dirty="0">
                <a:latin typeface="Merriweather"/>
                <a:ea typeface="Merriweather"/>
                <a:cs typeface="Merriweather"/>
                <a:sym typeface="Merriweather"/>
              </a:rPr>
              <a:t>SEMI-FINALS</a:t>
            </a:r>
            <a:endParaRPr sz="1575"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r>
              <a:rPr lang="en" sz="1000" dirty="0">
                <a:latin typeface="Merriweather"/>
                <a:ea typeface="Merriweather"/>
                <a:cs typeface="Merriweather"/>
                <a:sym typeface="Merriweather"/>
              </a:rPr>
              <a:t>23 August 2024</a:t>
            </a:r>
            <a:endParaRPr sz="1575" dirty="0">
              <a:latin typeface="Merriweather"/>
              <a:ea typeface="Merriweather"/>
              <a:cs typeface="Merriweather"/>
              <a:sym typeface="Merriweather"/>
            </a:endParaRPr>
          </a:p>
          <a:p>
            <a:pPr marL="0" lvl="0" indent="0" algn="l" rtl="0">
              <a:lnSpc>
                <a:spcPct val="115000"/>
              </a:lnSpc>
              <a:spcBef>
                <a:spcPts val="1200"/>
              </a:spcBef>
              <a:spcAft>
                <a:spcPts val="0"/>
              </a:spcAft>
              <a:buSzPts val="1300"/>
              <a:buNone/>
            </a:pPr>
            <a:r>
              <a:rPr lang="en" sz="1575" dirty="0">
                <a:latin typeface="Merriweather"/>
                <a:ea typeface="Merriweather"/>
                <a:cs typeface="Merriweather"/>
                <a:sym typeface="Merriweather"/>
              </a:rPr>
              <a:t>GRAND FINAL</a:t>
            </a:r>
            <a:endParaRPr sz="1575" dirty="0">
              <a:latin typeface="Merriweather"/>
              <a:ea typeface="Merriweather"/>
              <a:cs typeface="Merriweather"/>
              <a:sym typeface="Merriweather"/>
            </a:endParaRPr>
          </a:p>
          <a:p>
            <a:pPr marL="0" lvl="0" indent="0" algn="l" rtl="0">
              <a:lnSpc>
                <a:spcPct val="100000"/>
              </a:lnSpc>
              <a:spcBef>
                <a:spcPts val="0"/>
              </a:spcBef>
              <a:spcAft>
                <a:spcPts val="0"/>
              </a:spcAft>
              <a:buSzPts val="1300"/>
              <a:buNone/>
            </a:pPr>
            <a:r>
              <a:rPr lang="en" sz="1000" dirty="0">
                <a:latin typeface="Merriweather"/>
                <a:ea typeface="Merriweather"/>
                <a:cs typeface="Merriweather"/>
                <a:sym typeface="Merriweather"/>
              </a:rPr>
              <a:t>6 September 2024</a:t>
            </a:r>
            <a:endParaRPr sz="1575" dirty="0">
              <a:latin typeface="Merriweather"/>
              <a:ea typeface="Merriweather"/>
              <a:cs typeface="Merriweather"/>
              <a:sym typeface="Merriweather"/>
            </a:endParaRPr>
          </a:p>
          <a:p>
            <a:pPr marL="0" lvl="0" indent="0" algn="l" rtl="0">
              <a:lnSpc>
                <a:spcPct val="115000"/>
              </a:lnSpc>
              <a:spcBef>
                <a:spcPts val="1200"/>
              </a:spcBef>
              <a:spcAft>
                <a:spcPts val="1200"/>
              </a:spcAft>
              <a:buSzPts val="1300"/>
              <a:buNone/>
            </a:pPr>
            <a:endParaRPr dirty="0">
              <a:latin typeface="Merriweather"/>
              <a:ea typeface="Merriweather"/>
              <a:cs typeface="Merriweather"/>
              <a:sym typeface="Merriweather"/>
            </a:endParaRPr>
          </a:p>
        </p:txBody>
      </p:sp>
      <p:sp>
        <p:nvSpPr>
          <p:cNvPr id="95" name="Google Shape;95;p4"/>
          <p:cNvSpPr txBox="1"/>
          <p:nvPr/>
        </p:nvSpPr>
        <p:spPr>
          <a:xfrm>
            <a:off x="6824525" y="2899850"/>
            <a:ext cx="2043600" cy="4617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666666"/>
                </a:solidFill>
                <a:latin typeface="Merriweather Light"/>
                <a:ea typeface="Merriweather Light"/>
                <a:cs typeface="Merriweather Light"/>
                <a:sym typeface="Merriweather Light"/>
              </a:rPr>
              <a:t>Top 8 teams’ entry dependent on cumulative scores from R1 - R3 </a:t>
            </a:r>
            <a:endParaRPr sz="900" b="0" i="0" u="none" strike="noStrike" cap="none">
              <a:solidFill>
                <a:srgbClr val="666666"/>
              </a:solidFill>
              <a:latin typeface="Merriweather Light"/>
              <a:ea typeface="Merriweather Light"/>
              <a:cs typeface="Merriweather Light"/>
              <a:sym typeface="Merriweather Light"/>
            </a:endParaRPr>
          </a:p>
        </p:txBody>
      </p:sp>
      <p:sp>
        <p:nvSpPr>
          <p:cNvPr id="96" name="Google Shape;96;p4"/>
          <p:cNvSpPr txBox="1"/>
          <p:nvPr/>
        </p:nvSpPr>
        <p:spPr>
          <a:xfrm>
            <a:off x="4644675" y="4245369"/>
            <a:ext cx="35472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666666"/>
                </a:solidFill>
                <a:latin typeface="Merriweather"/>
                <a:ea typeface="Merriweather"/>
                <a:cs typeface="Merriweather"/>
                <a:sym typeface="Merriweather"/>
              </a:rPr>
              <a:t>Session 1:</a:t>
            </a:r>
            <a:r>
              <a:rPr lang="en" sz="1400" b="0" i="0" u="none" strike="noStrike" cap="none" dirty="0">
                <a:solidFill>
                  <a:srgbClr val="666666"/>
                </a:solidFill>
                <a:latin typeface="Merriweather Light"/>
                <a:ea typeface="Merriweather Light"/>
                <a:cs typeface="Merriweather Light"/>
                <a:sym typeface="Merriweather Light"/>
              </a:rPr>
              <a:t> 6.30pm-7.45pm </a:t>
            </a:r>
            <a:endParaRPr sz="1400" b="0" i="0" u="none" strike="noStrike" cap="none" dirty="0">
              <a:solidFill>
                <a:srgbClr val="666666"/>
              </a:solidFill>
              <a:latin typeface="Merriweather Light"/>
              <a:ea typeface="Merriweather Light"/>
              <a:cs typeface="Merriweather Light"/>
              <a:sym typeface="Merriweather Light"/>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666666"/>
                </a:solidFill>
                <a:latin typeface="Merriweather"/>
                <a:ea typeface="Merriweather"/>
                <a:cs typeface="Merriweather"/>
                <a:sym typeface="Merriweather"/>
              </a:rPr>
              <a:t>Session 2:</a:t>
            </a:r>
            <a:r>
              <a:rPr lang="en" sz="1400" b="0" i="0" u="none" strike="noStrike" cap="none" dirty="0">
                <a:solidFill>
                  <a:srgbClr val="666666"/>
                </a:solidFill>
                <a:latin typeface="Merriweather Light"/>
                <a:ea typeface="Merriweather Light"/>
                <a:cs typeface="Merriweather Light"/>
                <a:sym typeface="Merriweather Light"/>
              </a:rPr>
              <a:t> 7.45pm-9.00pm</a:t>
            </a:r>
            <a:endParaRPr sz="1400" b="0" i="0" u="none" strike="noStrike" cap="none" dirty="0">
              <a:solidFill>
                <a:srgbClr val="666666"/>
              </a:solidFill>
              <a:latin typeface="Merriweather Light"/>
              <a:ea typeface="Merriweather Light"/>
              <a:cs typeface="Merriweather Light"/>
              <a:sym typeface="Merriweather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Merriweather Light"/>
              <a:ea typeface="Merriweather Light"/>
              <a:cs typeface="Merriweather Light"/>
              <a:sym typeface="Merriweather Light"/>
            </a:endParaRPr>
          </a:p>
        </p:txBody>
      </p:sp>
      <p:sp>
        <p:nvSpPr>
          <p:cNvPr id="97" name="Google Shape;97;p4"/>
          <p:cNvSpPr/>
          <p:nvPr/>
        </p:nvSpPr>
        <p:spPr>
          <a:xfrm>
            <a:off x="7177125" y="4321175"/>
            <a:ext cx="173700" cy="461700"/>
          </a:xfrm>
          <a:prstGeom prst="rightBrace">
            <a:avLst>
              <a:gd name="adj1" fmla="val 50000"/>
              <a:gd name="adj2"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666666"/>
              </a:solidFill>
              <a:latin typeface="Arial"/>
              <a:ea typeface="Arial"/>
              <a:cs typeface="Arial"/>
              <a:sym typeface="Arial"/>
            </a:endParaRPr>
          </a:p>
        </p:txBody>
      </p:sp>
      <p:sp>
        <p:nvSpPr>
          <p:cNvPr id="98" name="Google Shape;98;p4"/>
          <p:cNvSpPr txBox="1"/>
          <p:nvPr/>
        </p:nvSpPr>
        <p:spPr>
          <a:xfrm>
            <a:off x="7350825" y="4390475"/>
            <a:ext cx="15471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dirty="0">
                <a:solidFill>
                  <a:srgbClr val="666666"/>
                </a:solidFill>
                <a:latin typeface="Merriweather"/>
                <a:ea typeface="Merriweather"/>
                <a:cs typeface="Merriweather"/>
                <a:sym typeface="Merriweather"/>
              </a:rPr>
              <a:t>Wednesday/Thursday</a:t>
            </a:r>
            <a:endParaRPr sz="900" b="1" i="0" u="none" strike="noStrike" cap="none" dirty="0">
              <a:solidFill>
                <a:srgbClr val="666666"/>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b="1"/>
              <a:t>PRE-COMPETITION PREPARATION </a:t>
            </a:r>
            <a:endParaRPr b="1"/>
          </a:p>
        </p:txBody>
      </p:sp>
      <p:sp>
        <p:nvSpPr>
          <p:cNvPr id="111" name="Google Shape;111;p6"/>
          <p:cNvSpPr txBox="1"/>
          <p:nvPr/>
        </p:nvSpPr>
        <p:spPr>
          <a:xfrm>
            <a:off x="438725" y="1500900"/>
            <a:ext cx="8565900" cy="2954625"/>
          </a:xfrm>
          <a:prstGeom prst="rect">
            <a:avLst/>
          </a:prstGeom>
          <a:noFill/>
          <a:ln>
            <a:noFill/>
          </a:ln>
        </p:spPr>
        <p:txBody>
          <a:bodyPr spcFirstLastPara="1" wrap="square" lIns="91425" tIns="91425" rIns="91425" bIns="91425" anchor="t" anchorCtr="0">
            <a:spAutoFit/>
          </a:bodyPr>
          <a:lstStyle/>
          <a:p>
            <a:pPr marL="457200" marR="0" lvl="0" indent="-323850" algn="l" rtl="0">
              <a:lnSpc>
                <a:spcPct val="150000"/>
              </a:lnSpc>
              <a:spcBef>
                <a:spcPts val="0"/>
              </a:spcBef>
              <a:spcAft>
                <a:spcPts val="0"/>
              </a:spcAft>
              <a:buClr>
                <a:schemeClr val="accent1"/>
              </a:buClr>
              <a:buSzPts val="1500"/>
              <a:buFont typeface="Merriweather Light"/>
              <a:buChar char="➢"/>
            </a:pPr>
            <a:r>
              <a:rPr lang="en" sz="1500" b="0" i="0" u="none" strike="noStrike" cap="none" dirty="0">
                <a:solidFill>
                  <a:schemeClr val="accent1"/>
                </a:solidFill>
                <a:latin typeface="Merriweather Light"/>
                <a:ea typeface="Merriweather Light"/>
                <a:cs typeface="Merriweather Light"/>
                <a:sym typeface="Merriweather Light"/>
              </a:rPr>
              <a:t>Team Expectations + Availability </a:t>
            </a:r>
            <a:endParaRPr sz="1500" b="0" i="0" u="none" strike="noStrike" cap="none" dirty="0">
              <a:solidFill>
                <a:schemeClr val="accent1"/>
              </a:solidFill>
              <a:latin typeface="Merriweather Light"/>
              <a:ea typeface="Merriweather Light"/>
              <a:cs typeface="Merriweather Light"/>
              <a:sym typeface="Merriweather Light"/>
            </a:endParaRPr>
          </a:p>
          <a:p>
            <a:pPr marL="914400" marR="0" lvl="1" indent="-323850" algn="l" rtl="0">
              <a:lnSpc>
                <a:spcPct val="150000"/>
              </a:lnSpc>
              <a:spcBef>
                <a:spcPts val="0"/>
              </a:spcBef>
              <a:spcAft>
                <a:spcPts val="0"/>
              </a:spcAft>
              <a:buClr>
                <a:schemeClr val="accent1"/>
              </a:buClr>
              <a:buSzPts val="1500"/>
              <a:buFont typeface="Merriweather Light"/>
              <a:buChar char="○"/>
            </a:pPr>
            <a:r>
              <a:rPr lang="en" sz="1500" b="0" i="0" u="none" strike="noStrike" cap="none" dirty="0">
                <a:solidFill>
                  <a:schemeClr val="accent1"/>
                </a:solidFill>
                <a:latin typeface="Merriweather Light"/>
                <a:ea typeface="Merriweather Light"/>
                <a:cs typeface="Merriweather Light"/>
                <a:sym typeface="Merriweather Light"/>
              </a:rPr>
              <a:t>Blacklisting </a:t>
            </a:r>
            <a:endParaRPr sz="1500" b="0" i="0" u="none" strike="noStrike" cap="none" dirty="0">
              <a:solidFill>
                <a:schemeClr val="accent1"/>
              </a:solidFill>
              <a:latin typeface="Merriweather Light"/>
              <a:ea typeface="Merriweather Light"/>
              <a:cs typeface="Merriweather Light"/>
              <a:sym typeface="Merriweather Light"/>
            </a:endParaRPr>
          </a:p>
          <a:p>
            <a:pPr marL="914400" marR="0" lvl="1" indent="-323850" algn="l" rtl="0">
              <a:lnSpc>
                <a:spcPct val="150000"/>
              </a:lnSpc>
              <a:spcBef>
                <a:spcPts val="0"/>
              </a:spcBef>
              <a:spcAft>
                <a:spcPts val="0"/>
              </a:spcAft>
              <a:buClr>
                <a:schemeClr val="accent1"/>
              </a:buClr>
              <a:buSzPts val="1500"/>
              <a:buFont typeface="Merriweather Light"/>
              <a:buChar char="○"/>
            </a:pPr>
            <a:r>
              <a:rPr lang="en" sz="1500" b="0" i="0" u="none" strike="noStrike" cap="none" dirty="0">
                <a:solidFill>
                  <a:schemeClr val="accent1"/>
                </a:solidFill>
                <a:latin typeface="Merriweather Light"/>
                <a:ea typeface="Merriweather Light"/>
                <a:cs typeface="Merriweather Light"/>
                <a:sym typeface="Merriweather Light"/>
              </a:rPr>
              <a:t>Swapping Teams</a:t>
            </a:r>
          </a:p>
          <a:p>
            <a:pPr marL="590550" marR="0" lvl="1" algn="l" rtl="0">
              <a:lnSpc>
                <a:spcPct val="150000"/>
              </a:lnSpc>
              <a:spcBef>
                <a:spcPts val="0"/>
              </a:spcBef>
              <a:spcAft>
                <a:spcPts val="0"/>
              </a:spcAft>
              <a:buClr>
                <a:schemeClr val="accent1"/>
              </a:buClr>
              <a:buSzPts val="1500"/>
            </a:pPr>
            <a:endParaRPr sz="1500" b="0" i="0" u="none" strike="noStrike" cap="none" dirty="0">
              <a:solidFill>
                <a:schemeClr val="accent1"/>
              </a:solidFill>
              <a:latin typeface="Merriweather Light"/>
              <a:ea typeface="Merriweather Light"/>
              <a:cs typeface="Merriweather Light"/>
              <a:sym typeface="Merriweather Light"/>
            </a:endParaRPr>
          </a:p>
          <a:p>
            <a:pPr marL="457200" marR="0" lvl="0" indent="-323850" algn="l" rtl="0">
              <a:lnSpc>
                <a:spcPct val="150000"/>
              </a:lnSpc>
              <a:spcBef>
                <a:spcPts val="0"/>
              </a:spcBef>
              <a:spcAft>
                <a:spcPts val="0"/>
              </a:spcAft>
              <a:buClr>
                <a:schemeClr val="accent1"/>
              </a:buClr>
              <a:buSzPts val="1500"/>
              <a:buFont typeface="Merriweather Light"/>
              <a:buChar char="➢"/>
            </a:pPr>
            <a:r>
              <a:rPr lang="en" sz="1500" b="0" i="0" u="none" strike="noStrike" cap="none" dirty="0">
                <a:solidFill>
                  <a:schemeClr val="accent1"/>
                </a:solidFill>
                <a:latin typeface="Merriweather Light"/>
                <a:ea typeface="Merriweather Light"/>
                <a:cs typeface="Merriweather Light"/>
                <a:sym typeface="Merriweather Light"/>
              </a:rPr>
              <a:t>10 Commandments of Cross Examination</a:t>
            </a:r>
            <a:endParaRPr sz="1500" b="0" i="0" u="none" strike="noStrike" cap="none" dirty="0">
              <a:solidFill>
                <a:schemeClr val="accent1"/>
              </a:solidFill>
              <a:latin typeface="Merriweather Light"/>
              <a:ea typeface="Merriweather Light"/>
              <a:cs typeface="Merriweather Light"/>
              <a:sym typeface="Merriweather Light"/>
            </a:endParaRPr>
          </a:p>
          <a:p>
            <a:pPr marL="914400" marR="0" lvl="1" indent="-323850" algn="l" rtl="0">
              <a:lnSpc>
                <a:spcPct val="150000"/>
              </a:lnSpc>
              <a:spcBef>
                <a:spcPts val="0"/>
              </a:spcBef>
              <a:spcAft>
                <a:spcPts val="0"/>
              </a:spcAft>
              <a:buClr>
                <a:schemeClr val="accent1"/>
              </a:buClr>
              <a:buSzPts val="1500"/>
              <a:buFont typeface="Merriweather Light"/>
              <a:buChar char="○"/>
            </a:pPr>
            <a:r>
              <a:rPr lang="en" sz="1500" b="0" i="0" u="sng" strike="noStrike" cap="none" dirty="0">
                <a:solidFill>
                  <a:schemeClr val="hlink"/>
                </a:solidFill>
                <a:latin typeface="Merriweather Light"/>
                <a:ea typeface="Merriweather Light"/>
                <a:cs typeface="Merriweather Light"/>
                <a:sym typeface="Merriweather Light"/>
                <a:hlinkClick r:id="rId3"/>
              </a:rPr>
              <a:t>https://www.youtube.com/watch?v=dBP2if0l-a8</a:t>
            </a:r>
            <a:endParaRPr lang="en" sz="1500" b="0" i="0" u="sng" strike="noStrike" cap="none" dirty="0">
              <a:solidFill>
                <a:schemeClr val="hlink"/>
              </a:solidFill>
              <a:latin typeface="Merriweather Light"/>
              <a:ea typeface="Merriweather Light"/>
              <a:cs typeface="Merriweather Light"/>
              <a:sym typeface="Merriweather Light"/>
            </a:endParaRPr>
          </a:p>
          <a:p>
            <a:pPr marL="590550" marR="0" lvl="1" algn="l" rtl="0">
              <a:lnSpc>
                <a:spcPct val="150000"/>
              </a:lnSpc>
              <a:spcBef>
                <a:spcPts val="0"/>
              </a:spcBef>
              <a:spcAft>
                <a:spcPts val="0"/>
              </a:spcAft>
              <a:buClr>
                <a:schemeClr val="accent1"/>
              </a:buClr>
              <a:buSzPts val="1500"/>
            </a:pPr>
            <a:endParaRPr sz="1500" b="0" i="0" u="none" strike="noStrike" cap="none" dirty="0">
              <a:solidFill>
                <a:schemeClr val="accent1"/>
              </a:solidFill>
              <a:latin typeface="Merriweather Light"/>
              <a:ea typeface="Merriweather Light"/>
              <a:cs typeface="Merriweather Light"/>
              <a:sym typeface="Merriweather Light"/>
            </a:endParaRPr>
          </a:p>
          <a:p>
            <a:pPr marL="457200" marR="0" lvl="0" indent="-323850" algn="l" rtl="0">
              <a:lnSpc>
                <a:spcPct val="150000"/>
              </a:lnSpc>
              <a:spcBef>
                <a:spcPts val="0"/>
              </a:spcBef>
              <a:spcAft>
                <a:spcPts val="0"/>
              </a:spcAft>
              <a:buClr>
                <a:schemeClr val="accent1"/>
              </a:buClr>
              <a:buSzPts val="1500"/>
              <a:buFont typeface="Merriweather Light"/>
              <a:buChar char="➢"/>
            </a:pPr>
            <a:r>
              <a:rPr lang="en" sz="1500" b="0" i="0" u="none" strike="noStrike" cap="none" dirty="0">
                <a:solidFill>
                  <a:schemeClr val="accent1"/>
                </a:solidFill>
                <a:latin typeface="Merriweather Light"/>
                <a:ea typeface="Merriweather Light"/>
                <a:cs typeface="Merriweather Light"/>
                <a:sym typeface="Merriweather Light"/>
              </a:rPr>
              <a:t>Read the Competitor guidebook and scoresheet  carefully - on MULSS website</a:t>
            </a:r>
            <a:endParaRPr sz="1500" b="0" i="0" u="none" strike="noStrike" cap="none" dirty="0">
              <a:solidFill>
                <a:schemeClr val="accent1"/>
              </a:solidFill>
              <a:latin typeface="Merriweather Light"/>
              <a:ea typeface="Merriweather Light"/>
              <a:cs typeface="Merriweather Light"/>
              <a:sym typeface="Merriweather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PROBLEM STRUCTURE</a:t>
            </a:r>
            <a:endParaRPr/>
          </a:p>
        </p:txBody>
      </p:sp>
      <p:sp>
        <p:nvSpPr>
          <p:cNvPr id="117" name="Google Shape;117;p7"/>
          <p:cNvSpPr txBox="1"/>
          <p:nvPr/>
        </p:nvSpPr>
        <p:spPr>
          <a:xfrm>
            <a:off x="264000" y="1524325"/>
            <a:ext cx="8626500" cy="30783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50000"/>
              </a:lnSpc>
              <a:spcBef>
                <a:spcPts val="0"/>
              </a:spcBef>
              <a:spcAft>
                <a:spcPts val="0"/>
              </a:spcAft>
              <a:buClr>
                <a:schemeClr val="accent1"/>
              </a:buClr>
              <a:buSzPts val="2000"/>
              <a:buFont typeface="Merriweather"/>
              <a:buChar char="➢"/>
            </a:pPr>
            <a:r>
              <a:rPr lang="en" sz="1800" b="1" i="0" u="none" strike="noStrike" cap="none">
                <a:solidFill>
                  <a:schemeClr val="accent1"/>
                </a:solidFill>
                <a:latin typeface="Merriweather"/>
                <a:ea typeface="Merriweather"/>
                <a:cs typeface="Merriweather"/>
                <a:sym typeface="Merriweather"/>
              </a:rPr>
              <a:t>The</a:t>
            </a:r>
            <a:r>
              <a:rPr lang="en" sz="1800" b="0" i="0" u="none" strike="noStrike" cap="none">
                <a:solidFill>
                  <a:schemeClr val="accent1"/>
                </a:solidFill>
                <a:latin typeface="Merriweather"/>
                <a:ea typeface="Merriweather"/>
                <a:cs typeface="Merriweather"/>
                <a:sym typeface="Merriweather"/>
              </a:rPr>
              <a:t> </a:t>
            </a:r>
            <a:r>
              <a:rPr lang="en" sz="1800" b="1" i="0" u="none" strike="noStrike" cap="none">
                <a:solidFill>
                  <a:schemeClr val="accent1"/>
                </a:solidFill>
                <a:latin typeface="Merriweather"/>
                <a:ea typeface="Merriweather"/>
                <a:cs typeface="Merriweather"/>
                <a:sym typeface="Merriweather"/>
              </a:rPr>
              <a:t>Defence</a:t>
            </a:r>
            <a:r>
              <a:rPr lang="en" sz="1800" b="0" i="0" u="none" strike="noStrike" cap="none">
                <a:solidFill>
                  <a:schemeClr val="accent1"/>
                </a:solidFill>
                <a:latin typeface="Merriweather"/>
                <a:ea typeface="Merriweather"/>
                <a:cs typeface="Merriweather"/>
                <a:sym typeface="Merriweather"/>
              </a:rPr>
              <a:t> will be charged with an offence </a:t>
            </a:r>
            <a:endParaRPr sz="1800" b="0" i="0" u="none" strike="noStrike" cap="none">
              <a:solidFill>
                <a:schemeClr val="accent1"/>
              </a:solidFill>
              <a:latin typeface="Merriweather"/>
              <a:ea typeface="Merriweather"/>
              <a:cs typeface="Merriweather"/>
              <a:sym typeface="Merriweather"/>
            </a:endParaRPr>
          </a:p>
          <a:p>
            <a:pPr marL="914400" marR="0" lvl="1" indent="-317500" algn="l" rtl="0">
              <a:lnSpc>
                <a:spcPct val="150000"/>
              </a:lnSpc>
              <a:spcBef>
                <a:spcPts val="0"/>
              </a:spcBef>
              <a:spcAft>
                <a:spcPts val="0"/>
              </a:spcAft>
              <a:buClr>
                <a:schemeClr val="accent1"/>
              </a:buClr>
              <a:buSzPts val="1400"/>
              <a:buFont typeface="Merriweather"/>
              <a:buChar char="○"/>
            </a:pPr>
            <a:r>
              <a:rPr lang="en" sz="1400" b="0" i="1" u="none" strike="noStrike" cap="none">
                <a:solidFill>
                  <a:schemeClr val="accent1"/>
                </a:solidFill>
                <a:latin typeface="Merriweather"/>
                <a:ea typeface="Merriweather"/>
                <a:cs typeface="Merriweather"/>
                <a:sym typeface="Merriweather"/>
              </a:rPr>
              <a:t>Eg.  Dr Devon Pravesh is charged with manslaughter under s 5 of the Crimes Act 1958 </a:t>
            </a:r>
            <a:r>
              <a:rPr lang="en" sz="1400" b="0" i="0" u="none" strike="noStrike" cap="none">
                <a:solidFill>
                  <a:schemeClr val="accent1"/>
                </a:solidFill>
                <a:latin typeface="Merriweather"/>
                <a:ea typeface="Merriweather"/>
                <a:cs typeface="Merriweather"/>
                <a:sym typeface="Merriweather"/>
              </a:rPr>
              <a:t>(Vic)</a:t>
            </a:r>
            <a:endParaRPr sz="1400" b="0" i="0" u="none" strike="noStrike" cap="none">
              <a:solidFill>
                <a:schemeClr val="accent1"/>
              </a:solidFill>
              <a:latin typeface="Merriweather"/>
              <a:ea typeface="Merriweather"/>
              <a:cs typeface="Merriweather"/>
              <a:sym typeface="Merriweather"/>
            </a:endParaRPr>
          </a:p>
          <a:p>
            <a:pPr marL="457200" marR="0" lvl="0" indent="-355600" algn="l" rtl="0">
              <a:lnSpc>
                <a:spcPct val="150000"/>
              </a:lnSpc>
              <a:spcBef>
                <a:spcPts val="0"/>
              </a:spcBef>
              <a:spcAft>
                <a:spcPts val="0"/>
              </a:spcAft>
              <a:buClr>
                <a:schemeClr val="accent1"/>
              </a:buClr>
              <a:buSzPts val="2000"/>
              <a:buFont typeface="Merriweather"/>
              <a:buChar char="➢"/>
            </a:pPr>
            <a:r>
              <a:rPr lang="en" sz="1800" b="1" i="0" u="none" strike="noStrike" cap="none">
                <a:solidFill>
                  <a:schemeClr val="accent1"/>
                </a:solidFill>
                <a:latin typeface="Merriweather"/>
                <a:ea typeface="Merriweather"/>
                <a:cs typeface="Merriweather"/>
                <a:sym typeface="Merriweather"/>
              </a:rPr>
              <a:t>Prosecution Witness Statement </a:t>
            </a:r>
            <a:endParaRPr sz="1800" b="1" i="0" u="none" strike="noStrike" cap="none">
              <a:solidFill>
                <a:schemeClr val="accent1"/>
              </a:solidFill>
              <a:latin typeface="Merriweather"/>
              <a:ea typeface="Merriweather"/>
              <a:cs typeface="Merriweather"/>
              <a:sym typeface="Merriweather"/>
            </a:endParaRPr>
          </a:p>
          <a:p>
            <a:pPr marL="914400" marR="0" lvl="1" indent="-317500" algn="l" rtl="0">
              <a:lnSpc>
                <a:spcPct val="150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a:ea typeface="Merriweather"/>
                <a:cs typeface="Merriweather"/>
                <a:sym typeface="Merriweather"/>
              </a:rPr>
              <a:t>The Prosecution uses this statement to create their </a:t>
            </a:r>
            <a:r>
              <a:rPr lang="en" sz="1400" b="1" i="0" u="none" strike="noStrike" cap="none">
                <a:solidFill>
                  <a:schemeClr val="accent1"/>
                </a:solidFill>
                <a:latin typeface="Merriweather"/>
                <a:ea typeface="Merriweather"/>
                <a:cs typeface="Merriweather"/>
                <a:sym typeface="Merriweather"/>
              </a:rPr>
              <a:t>Examination in Chief </a:t>
            </a:r>
            <a:endParaRPr sz="1400" b="1" i="0" u="none" strike="noStrike" cap="none">
              <a:solidFill>
                <a:schemeClr val="accent1"/>
              </a:solidFill>
              <a:latin typeface="Merriweather"/>
              <a:ea typeface="Merriweather"/>
              <a:cs typeface="Merriweather"/>
              <a:sym typeface="Merriweather"/>
            </a:endParaRPr>
          </a:p>
          <a:p>
            <a:pPr marL="914400" marR="0" lvl="1" indent="-317500" algn="l" rtl="0">
              <a:lnSpc>
                <a:spcPct val="150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a:ea typeface="Merriweather"/>
                <a:cs typeface="Merriweather"/>
                <a:sym typeface="Merriweather"/>
              </a:rPr>
              <a:t>The Defence uses this statement to create their  </a:t>
            </a:r>
            <a:r>
              <a:rPr lang="en" sz="1400" b="1" i="0" u="none" strike="noStrike" cap="none">
                <a:solidFill>
                  <a:schemeClr val="accent1"/>
                </a:solidFill>
                <a:latin typeface="Merriweather"/>
                <a:ea typeface="Merriweather"/>
                <a:cs typeface="Merriweather"/>
                <a:sym typeface="Merriweather"/>
              </a:rPr>
              <a:t>Cross Examination</a:t>
            </a:r>
            <a:endParaRPr sz="1400" b="1" i="0" u="none" strike="noStrike" cap="none">
              <a:solidFill>
                <a:schemeClr val="accent1"/>
              </a:solidFill>
              <a:latin typeface="Merriweather"/>
              <a:ea typeface="Merriweather"/>
              <a:cs typeface="Merriweather"/>
              <a:sym typeface="Merriweather"/>
            </a:endParaRPr>
          </a:p>
          <a:p>
            <a:pPr marL="457200" marR="0" lvl="0" indent="-355600" algn="l" rtl="0">
              <a:lnSpc>
                <a:spcPct val="150000"/>
              </a:lnSpc>
              <a:spcBef>
                <a:spcPts val="0"/>
              </a:spcBef>
              <a:spcAft>
                <a:spcPts val="0"/>
              </a:spcAft>
              <a:buClr>
                <a:schemeClr val="accent1"/>
              </a:buClr>
              <a:buSzPts val="2000"/>
              <a:buFont typeface="Merriweather"/>
              <a:buChar char="➢"/>
            </a:pPr>
            <a:r>
              <a:rPr lang="en" sz="1800" b="1" i="0" u="none" strike="noStrike" cap="none">
                <a:solidFill>
                  <a:schemeClr val="accent1"/>
                </a:solidFill>
                <a:latin typeface="Merriweather"/>
                <a:ea typeface="Merriweather"/>
                <a:cs typeface="Merriweather"/>
                <a:sym typeface="Merriweather"/>
              </a:rPr>
              <a:t>Defence Witness Statement </a:t>
            </a:r>
            <a:endParaRPr sz="1800" b="1" i="0" u="none" strike="noStrike" cap="none">
              <a:solidFill>
                <a:schemeClr val="accent1"/>
              </a:solidFill>
              <a:latin typeface="Merriweather"/>
              <a:ea typeface="Merriweather"/>
              <a:cs typeface="Merriweather"/>
              <a:sym typeface="Merriweather"/>
            </a:endParaRPr>
          </a:p>
          <a:p>
            <a:pPr marL="914400" marR="0" lvl="1" indent="-317500" algn="l" rtl="0">
              <a:lnSpc>
                <a:spcPct val="150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a:ea typeface="Merriweather"/>
                <a:cs typeface="Merriweather"/>
                <a:sym typeface="Merriweather"/>
              </a:rPr>
              <a:t>The Defence uses this statement to create their </a:t>
            </a:r>
            <a:r>
              <a:rPr lang="en" sz="1400" b="1" i="0" u="none" strike="noStrike" cap="none">
                <a:solidFill>
                  <a:schemeClr val="accent1"/>
                </a:solidFill>
                <a:latin typeface="Merriweather"/>
                <a:ea typeface="Merriweather"/>
                <a:cs typeface="Merriweather"/>
                <a:sym typeface="Merriweather"/>
              </a:rPr>
              <a:t>Examination in Chief</a:t>
            </a:r>
            <a:endParaRPr sz="1400" b="1" i="0" u="none" strike="noStrike" cap="none">
              <a:solidFill>
                <a:schemeClr val="accent1"/>
              </a:solidFill>
              <a:latin typeface="Merriweather"/>
              <a:ea typeface="Merriweather"/>
              <a:cs typeface="Merriweather"/>
              <a:sym typeface="Merriweather"/>
            </a:endParaRPr>
          </a:p>
          <a:p>
            <a:pPr marL="914400" marR="0" lvl="1" indent="-317500" algn="l" rtl="0">
              <a:lnSpc>
                <a:spcPct val="150000"/>
              </a:lnSpc>
              <a:spcBef>
                <a:spcPts val="0"/>
              </a:spcBef>
              <a:spcAft>
                <a:spcPts val="0"/>
              </a:spcAft>
              <a:buClr>
                <a:schemeClr val="accent1"/>
              </a:buClr>
              <a:buSzPts val="1400"/>
              <a:buFont typeface="Merriweather"/>
              <a:buChar char="○"/>
            </a:pPr>
            <a:r>
              <a:rPr lang="en" sz="1400" b="0" i="0" u="none" strike="noStrike" cap="none">
                <a:solidFill>
                  <a:schemeClr val="accent1"/>
                </a:solidFill>
                <a:latin typeface="Merriweather"/>
                <a:ea typeface="Merriweather"/>
                <a:cs typeface="Merriweather"/>
                <a:sym typeface="Merriweather"/>
              </a:rPr>
              <a:t>The Prosecution uses this statement to create their </a:t>
            </a:r>
            <a:r>
              <a:rPr lang="en" sz="1400" b="1" i="0" u="none" strike="noStrike" cap="none">
                <a:solidFill>
                  <a:schemeClr val="accent1"/>
                </a:solidFill>
                <a:latin typeface="Merriweather"/>
                <a:ea typeface="Merriweather"/>
                <a:cs typeface="Merriweather"/>
                <a:sym typeface="Merriweather"/>
              </a:rPr>
              <a:t>Cross Examination</a:t>
            </a:r>
            <a:endParaRPr sz="1400" b="1" i="0" u="none" strike="noStrike" cap="none">
              <a:solidFill>
                <a:schemeClr val="accent1"/>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TRIAL SCHEDULE </a:t>
            </a:r>
            <a:endParaRPr/>
          </a:p>
        </p:txBody>
      </p:sp>
      <p:grpSp>
        <p:nvGrpSpPr>
          <p:cNvPr id="123" name="Google Shape;123;p8"/>
          <p:cNvGrpSpPr/>
          <p:nvPr/>
        </p:nvGrpSpPr>
        <p:grpSpPr>
          <a:xfrm>
            <a:off x="223475" y="2800065"/>
            <a:ext cx="1815042" cy="783235"/>
            <a:chOff x="2965475" y="2800065"/>
            <a:chExt cx="1815042" cy="783235"/>
          </a:xfrm>
        </p:grpSpPr>
        <p:sp>
          <p:nvSpPr>
            <p:cNvPr id="124" name="Google Shape;124;p8"/>
            <p:cNvSpPr/>
            <p:nvPr/>
          </p:nvSpPr>
          <p:spPr>
            <a:xfrm>
              <a:off x="3485717" y="3079475"/>
              <a:ext cx="1294800" cy="13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8"/>
            <p:cNvSpPr txBox="1"/>
            <p:nvPr/>
          </p:nvSpPr>
          <p:spPr>
            <a:xfrm>
              <a:off x="2965475" y="3211900"/>
              <a:ext cx="12444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C343D"/>
                  </a:solidFill>
                  <a:latin typeface="Merriweather"/>
                  <a:ea typeface="Merriweather"/>
                  <a:cs typeface="Merriweather"/>
                  <a:sym typeface="Merriweather"/>
                </a:rPr>
                <a:t>Appearances</a:t>
              </a:r>
              <a:endParaRPr sz="1200" b="1" i="0" u="none" strike="noStrike" cap="none">
                <a:solidFill>
                  <a:srgbClr val="0C343D"/>
                </a:solidFill>
                <a:latin typeface="Merriweather"/>
                <a:ea typeface="Merriweather"/>
                <a:cs typeface="Merriweather"/>
                <a:sym typeface="Merriweather"/>
              </a:endParaRPr>
            </a:p>
          </p:txBody>
        </p:sp>
        <p:grpSp>
          <p:nvGrpSpPr>
            <p:cNvPr id="126" name="Google Shape;126;p8"/>
            <p:cNvGrpSpPr/>
            <p:nvPr/>
          </p:nvGrpSpPr>
          <p:grpSpPr>
            <a:xfrm>
              <a:off x="3435870" y="2800065"/>
              <a:ext cx="92400" cy="411825"/>
              <a:chOff x="845575" y="2563700"/>
              <a:chExt cx="92400" cy="411825"/>
            </a:xfrm>
          </p:grpSpPr>
          <p:sp>
            <p:nvSpPr>
              <p:cNvPr id="127" name="Google Shape;127;p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8" name="Google Shape;128;p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129" name="Google Shape;129;p8"/>
          <p:cNvGrpSpPr/>
          <p:nvPr/>
        </p:nvGrpSpPr>
        <p:grpSpPr>
          <a:xfrm>
            <a:off x="2682268" y="1852850"/>
            <a:ext cx="2235092" cy="1731525"/>
            <a:chOff x="2834668" y="1852850"/>
            <a:chExt cx="2235092" cy="1731525"/>
          </a:xfrm>
        </p:grpSpPr>
        <p:sp>
          <p:nvSpPr>
            <p:cNvPr id="130" name="Google Shape;130;p8"/>
            <p:cNvSpPr/>
            <p:nvPr/>
          </p:nvSpPr>
          <p:spPr>
            <a:xfrm>
              <a:off x="3485717" y="3079475"/>
              <a:ext cx="1294800" cy="13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8"/>
            <p:cNvSpPr txBox="1"/>
            <p:nvPr/>
          </p:nvSpPr>
          <p:spPr>
            <a:xfrm>
              <a:off x="2834668" y="3212975"/>
              <a:ext cx="1294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chemeClr val="accent1"/>
                  </a:solidFill>
                  <a:latin typeface="Merriweather"/>
                  <a:ea typeface="Merriweather"/>
                  <a:cs typeface="Merriweather"/>
                  <a:sym typeface="Merriweather"/>
                </a:rPr>
                <a:t>Prosecution Examination in Chief </a:t>
              </a:r>
              <a:endParaRPr sz="1200" b="1" i="0" u="none" strike="noStrike" cap="none">
                <a:solidFill>
                  <a:schemeClr val="accent1"/>
                </a:solidFill>
                <a:latin typeface="Merriweather"/>
                <a:ea typeface="Merriweather"/>
                <a:cs typeface="Merriweather"/>
                <a:sym typeface="Merriweather"/>
              </a:endParaRPr>
            </a:p>
          </p:txBody>
        </p:sp>
        <p:sp>
          <p:nvSpPr>
            <p:cNvPr id="132" name="Google Shape;132;p8"/>
            <p:cNvSpPr txBox="1"/>
            <p:nvPr/>
          </p:nvSpPr>
          <p:spPr>
            <a:xfrm>
              <a:off x="3386760" y="1852850"/>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p:txBody>
        </p:sp>
        <p:grpSp>
          <p:nvGrpSpPr>
            <p:cNvPr id="133" name="Google Shape;133;p8"/>
            <p:cNvGrpSpPr/>
            <p:nvPr/>
          </p:nvGrpSpPr>
          <p:grpSpPr>
            <a:xfrm>
              <a:off x="3435870" y="2800065"/>
              <a:ext cx="92400" cy="411825"/>
              <a:chOff x="845575" y="2563700"/>
              <a:chExt cx="92400" cy="411825"/>
            </a:xfrm>
          </p:grpSpPr>
          <p:sp>
            <p:nvSpPr>
              <p:cNvPr id="134" name="Google Shape;134;p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5" name="Google Shape;135;p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136" name="Google Shape;136;p8"/>
          <p:cNvGrpSpPr/>
          <p:nvPr/>
        </p:nvGrpSpPr>
        <p:grpSpPr>
          <a:xfrm>
            <a:off x="4047840" y="2522150"/>
            <a:ext cx="2147957" cy="1924652"/>
            <a:chOff x="4200240" y="2522150"/>
            <a:chExt cx="2147957" cy="1924652"/>
          </a:xfrm>
        </p:grpSpPr>
        <p:sp>
          <p:nvSpPr>
            <p:cNvPr id="137" name="Google Shape;137;p8"/>
            <p:cNvSpPr/>
            <p:nvPr/>
          </p:nvSpPr>
          <p:spPr>
            <a:xfrm>
              <a:off x="4780421" y="3079475"/>
              <a:ext cx="1294800" cy="133500"/>
            </a:xfrm>
            <a:prstGeom prst="rect">
              <a:avLst/>
            </a:prstGeom>
            <a:solidFill>
              <a:srgbClr val="9FC5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8" name="Google Shape;138;p8"/>
            <p:cNvGrpSpPr/>
            <p:nvPr/>
          </p:nvGrpSpPr>
          <p:grpSpPr>
            <a:xfrm rot="10800000">
              <a:off x="4737413" y="3079467"/>
              <a:ext cx="92400" cy="411825"/>
              <a:chOff x="2070100" y="2563700"/>
              <a:chExt cx="92400" cy="411825"/>
            </a:xfrm>
          </p:grpSpPr>
          <p:cxnSp>
            <p:nvCxnSpPr>
              <p:cNvPr id="139" name="Google Shape;139;p8"/>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40" name="Google Shape;140;p8"/>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1" name="Google Shape;141;p8"/>
            <p:cNvSpPr txBox="1"/>
            <p:nvPr/>
          </p:nvSpPr>
          <p:spPr>
            <a:xfrm>
              <a:off x="4200240" y="2522150"/>
              <a:ext cx="13422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chemeClr val="accent1"/>
                  </a:solidFill>
                  <a:latin typeface="Merriweather"/>
                  <a:ea typeface="Merriweather"/>
                  <a:cs typeface="Merriweather"/>
                  <a:sym typeface="Merriweather"/>
                </a:rPr>
                <a:t>Defence Cross Examination</a:t>
              </a:r>
              <a:endParaRPr sz="1200" b="1" i="0" u="none" strike="noStrike" cap="none">
                <a:solidFill>
                  <a:schemeClr val="accent1"/>
                </a:solidFill>
                <a:latin typeface="Merriweather"/>
                <a:ea typeface="Merriweather"/>
                <a:cs typeface="Merriweather"/>
                <a:sym typeface="Merriweather"/>
              </a:endParaRPr>
            </a:p>
          </p:txBody>
        </p:sp>
        <p:sp>
          <p:nvSpPr>
            <p:cNvPr id="142" name="Google Shape;142;p8"/>
            <p:cNvSpPr txBox="1"/>
            <p:nvPr/>
          </p:nvSpPr>
          <p:spPr>
            <a:xfrm>
              <a:off x="4665197" y="3503002"/>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p:txBody>
        </p:sp>
      </p:grpSp>
      <p:grpSp>
        <p:nvGrpSpPr>
          <p:cNvPr id="143" name="Google Shape;143;p8"/>
          <p:cNvGrpSpPr/>
          <p:nvPr/>
        </p:nvGrpSpPr>
        <p:grpSpPr>
          <a:xfrm>
            <a:off x="5184001" y="1852850"/>
            <a:ext cx="2325129" cy="1730450"/>
            <a:chOff x="5336401" y="1852850"/>
            <a:chExt cx="2325129" cy="1730450"/>
          </a:xfrm>
        </p:grpSpPr>
        <p:sp>
          <p:nvSpPr>
            <p:cNvPr id="144" name="Google Shape;144;p8"/>
            <p:cNvSpPr/>
            <p:nvPr/>
          </p:nvSpPr>
          <p:spPr>
            <a:xfrm>
              <a:off x="6075125" y="3079475"/>
              <a:ext cx="1294800" cy="13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5" name="Google Shape;145;p8"/>
            <p:cNvGrpSpPr/>
            <p:nvPr/>
          </p:nvGrpSpPr>
          <p:grpSpPr>
            <a:xfrm>
              <a:off x="6031394" y="2800065"/>
              <a:ext cx="92400" cy="411825"/>
              <a:chOff x="845575" y="2563700"/>
              <a:chExt cx="92400" cy="411825"/>
            </a:xfrm>
          </p:grpSpPr>
          <p:cxnSp>
            <p:nvCxnSpPr>
              <p:cNvPr id="146" name="Google Shape;146;p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47" name="Google Shape;147;p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8" name="Google Shape;148;p8"/>
            <p:cNvSpPr txBox="1"/>
            <p:nvPr/>
          </p:nvSpPr>
          <p:spPr>
            <a:xfrm>
              <a:off x="5336401" y="3211900"/>
              <a:ext cx="14007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chemeClr val="accent1"/>
                  </a:solidFill>
                  <a:latin typeface="Merriweather"/>
                  <a:ea typeface="Merriweather"/>
                  <a:cs typeface="Merriweather"/>
                  <a:sym typeface="Merriweather"/>
                </a:rPr>
                <a:t>Defence Examination in Chief </a:t>
              </a:r>
              <a:endParaRPr sz="1200" b="1" i="0" u="none" strike="noStrike" cap="none">
                <a:solidFill>
                  <a:schemeClr val="accent1"/>
                </a:solidFill>
                <a:latin typeface="Merriweather"/>
                <a:ea typeface="Merriweather"/>
                <a:cs typeface="Merriweather"/>
                <a:sym typeface="Merriweather"/>
              </a:endParaRPr>
            </a:p>
          </p:txBody>
        </p:sp>
        <p:sp>
          <p:nvSpPr>
            <p:cNvPr id="149" name="Google Shape;149;p8"/>
            <p:cNvSpPr txBox="1"/>
            <p:nvPr/>
          </p:nvSpPr>
          <p:spPr>
            <a:xfrm>
              <a:off x="5978530" y="1852850"/>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p:txBody>
        </p:sp>
      </p:grpSp>
      <p:grpSp>
        <p:nvGrpSpPr>
          <p:cNvPr id="150" name="Google Shape;150;p8"/>
          <p:cNvGrpSpPr/>
          <p:nvPr/>
        </p:nvGrpSpPr>
        <p:grpSpPr>
          <a:xfrm>
            <a:off x="6334850" y="2522200"/>
            <a:ext cx="2096115" cy="1924625"/>
            <a:chOff x="6303475" y="2522187"/>
            <a:chExt cx="2842962" cy="1924625"/>
          </a:xfrm>
        </p:grpSpPr>
        <p:sp>
          <p:nvSpPr>
            <p:cNvPr id="151" name="Google Shape;151;p8"/>
            <p:cNvSpPr/>
            <p:nvPr/>
          </p:nvSpPr>
          <p:spPr>
            <a:xfrm>
              <a:off x="7369837" y="3079475"/>
              <a:ext cx="1776600" cy="133500"/>
            </a:xfrm>
            <a:prstGeom prst="rect">
              <a:avLst/>
            </a:prstGeom>
            <a:solidFill>
              <a:srgbClr val="9FC5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2" name="Google Shape;152;p8"/>
            <p:cNvGrpSpPr/>
            <p:nvPr/>
          </p:nvGrpSpPr>
          <p:grpSpPr>
            <a:xfrm rot="10800000">
              <a:off x="7328221" y="3079467"/>
              <a:ext cx="92400" cy="411825"/>
              <a:chOff x="2070100" y="2563700"/>
              <a:chExt cx="92400" cy="411825"/>
            </a:xfrm>
          </p:grpSpPr>
          <p:cxnSp>
            <p:nvCxnSpPr>
              <p:cNvPr id="153" name="Google Shape;153;p8"/>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54" name="Google Shape;154;p8"/>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5" name="Google Shape;155;p8"/>
            <p:cNvSpPr txBox="1"/>
            <p:nvPr/>
          </p:nvSpPr>
          <p:spPr>
            <a:xfrm>
              <a:off x="6303475" y="2522187"/>
              <a:ext cx="21423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chemeClr val="accent1"/>
                  </a:solidFill>
                  <a:latin typeface="Merriweather"/>
                  <a:ea typeface="Merriweather"/>
                  <a:cs typeface="Merriweather"/>
                  <a:sym typeface="Merriweather"/>
                </a:rPr>
                <a:t>Prosecution Cross Examination</a:t>
              </a:r>
              <a:endParaRPr sz="1200" b="1" i="0" u="none" strike="noStrike" cap="none">
                <a:solidFill>
                  <a:schemeClr val="accent1"/>
                </a:solidFill>
                <a:latin typeface="Merriweather"/>
                <a:ea typeface="Merriweather"/>
                <a:cs typeface="Merriweather"/>
                <a:sym typeface="Merriweather"/>
              </a:endParaRPr>
            </a:p>
          </p:txBody>
        </p:sp>
        <p:sp>
          <p:nvSpPr>
            <p:cNvPr id="156" name="Google Shape;156;p8"/>
            <p:cNvSpPr txBox="1"/>
            <p:nvPr/>
          </p:nvSpPr>
          <p:spPr>
            <a:xfrm>
              <a:off x="7256953" y="3503012"/>
              <a:ext cx="17766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p:txBody>
        </p:sp>
      </p:grpSp>
      <p:grpSp>
        <p:nvGrpSpPr>
          <p:cNvPr id="157" name="Google Shape;157;p8"/>
          <p:cNvGrpSpPr/>
          <p:nvPr/>
        </p:nvGrpSpPr>
        <p:grpSpPr>
          <a:xfrm>
            <a:off x="1373250" y="2522150"/>
            <a:ext cx="2230751" cy="1924652"/>
            <a:chOff x="1525650" y="2522150"/>
            <a:chExt cx="2230751" cy="1924652"/>
          </a:xfrm>
        </p:grpSpPr>
        <p:sp>
          <p:nvSpPr>
            <p:cNvPr id="158" name="Google Shape;158;p8"/>
            <p:cNvSpPr/>
            <p:nvPr/>
          </p:nvSpPr>
          <p:spPr>
            <a:xfrm>
              <a:off x="2191011" y="3079475"/>
              <a:ext cx="1294800" cy="133500"/>
            </a:xfrm>
            <a:prstGeom prst="rect">
              <a:avLst/>
            </a:prstGeom>
            <a:solidFill>
              <a:srgbClr val="9FC5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8"/>
            <p:cNvSpPr txBox="1"/>
            <p:nvPr/>
          </p:nvSpPr>
          <p:spPr>
            <a:xfrm>
              <a:off x="1525650" y="2522150"/>
              <a:ext cx="13722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chemeClr val="accent1"/>
                  </a:solidFill>
                  <a:latin typeface="Merriweather"/>
                  <a:ea typeface="Merriweather"/>
                  <a:cs typeface="Merriweather"/>
                  <a:sym typeface="Merriweather"/>
                </a:rPr>
                <a:t>Opening Statements </a:t>
              </a:r>
              <a:endParaRPr sz="1200" b="1" i="0" u="none" strike="noStrike" cap="none">
                <a:solidFill>
                  <a:schemeClr val="accent1"/>
                </a:solidFill>
                <a:latin typeface="Merriweather"/>
                <a:ea typeface="Merriweather"/>
                <a:cs typeface="Merriweather"/>
                <a:sym typeface="Merriweather"/>
              </a:endParaRPr>
            </a:p>
          </p:txBody>
        </p:sp>
        <p:sp>
          <p:nvSpPr>
            <p:cNvPr id="160" name="Google Shape;160;p8"/>
            <p:cNvSpPr txBox="1"/>
            <p:nvPr/>
          </p:nvSpPr>
          <p:spPr>
            <a:xfrm>
              <a:off x="2073401" y="3503002"/>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p:txBody>
        </p:sp>
        <p:grpSp>
          <p:nvGrpSpPr>
            <p:cNvPr id="161" name="Google Shape;161;p8"/>
            <p:cNvGrpSpPr/>
            <p:nvPr/>
          </p:nvGrpSpPr>
          <p:grpSpPr>
            <a:xfrm rot="10800000">
              <a:off x="2149293" y="3079467"/>
              <a:ext cx="92400" cy="411825"/>
              <a:chOff x="2072481" y="2563700"/>
              <a:chExt cx="92400" cy="411825"/>
            </a:xfrm>
          </p:grpSpPr>
          <p:cxnSp>
            <p:nvCxnSpPr>
              <p:cNvPr id="162" name="Google Shape;162;p8"/>
              <p:cNvCxnSpPr/>
              <p:nvPr/>
            </p:nvCxnSpPr>
            <p:spPr>
              <a:xfrm>
                <a:off x="2118681"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63" name="Google Shape;163;p8"/>
              <p:cNvSpPr/>
              <p:nvPr/>
            </p:nvSpPr>
            <p:spPr>
              <a:xfrm>
                <a:off x="2072481"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cxnSp>
        <p:nvCxnSpPr>
          <p:cNvPr id="164" name="Google Shape;164;p8"/>
          <p:cNvCxnSpPr>
            <a:stCxn id="165" idx="0"/>
          </p:cNvCxnSpPr>
          <p:nvPr/>
        </p:nvCxnSpPr>
        <p:spPr>
          <a:xfrm>
            <a:off x="8430975" y="2856100"/>
            <a:ext cx="0" cy="359400"/>
          </a:xfrm>
          <a:prstGeom prst="straightConnector1">
            <a:avLst/>
          </a:prstGeom>
          <a:noFill/>
          <a:ln w="9525" cap="flat" cmpd="sng">
            <a:solidFill>
              <a:srgbClr val="000000"/>
            </a:solidFill>
            <a:prstDash val="solid"/>
            <a:round/>
            <a:headEnd type="none" w="sm" len="sm"/>
            <a:tailEnd type="none" w="sm" len="sm"/>
          </a:ln>
        </p:spPr>
      </p:cxnSp>
      <p:sp>
        <p:nvSpPr>
          <p:cNvPr id="165" name="Google Shape;165;p8"/>
          <p:cNvSpPr/>
          <p:nvPr/>
        </p:nvSpPr>
        <p:spPr>
          <a:xfrm>
            <a:off x="8391675" y="2856100"/>
            <a:ext cx="78600" cy="79800"/>
          </a:xfrm>
          <a:prstGeom prst="flowChartConnector">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66" name="Google Shape;166;p8"/>
          <p:cNvSpPr txBox="1"/>
          <p:nvPr/>
        </p:nvSpPr>
        <p:spPr>
          <a:xfrm>
            <a:off x="7775775" y="3215500"/>
            <a:ext cx="11484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accent1"/>
                </a:solidFill>
                <a:latin typeface="Merriweather"/>
                <a:ea typeface="Merriweather"/>
                <a:cs typeface="Merriweather"/>
                <a:sym typeface="Merriweather"/>
              </a:rPr>
              <a:t>Closing Statements </a:t>
            </a:r>
            <a:endParaRPr sz="1200" b="1" i="0" u="none" strike="noStrike" cap="none">
              <a:solidFill>
                <a:schemeClr val="accent1"/>
              </a:solidFill>
              <a:latin typeface="Merriweather"/>
              <a:ea typeface="Merriweather"/>
              <a:cs typeface="Merriweather"/>
              <a:sym typeface="Merriweather"/>
            </a:endParaRPr>
          </a:p>
        </p:txBody>
      </p:sp>
      <p:sp>
        <p:nvSpPr>
          <p:cNvPr id="167" name="Google Shape;167;p8"/>
          <p:cNvSpPr txBox="1"/>
          <p:nvPr/>
        </p:nvSpPr>
        <p:spPr>
          <a:xfrm>
            <a:off x="571500" y="2411500"/>
            <a:ext cx="4995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accent1"/>
                </a:solidFill>
                <a:latin typeface="Merriweather"/>
                <a:ea typeface="Merriweather"/>
                <a:cs typeface="Merriweather"/>
                <a:sym typeface="Merriweather"/>
              </a:rPr>
              <a:t>10-15 secs</a:t>
            </a:r>
            <a:endParaRPr sz="800" b="0" i="0" u="none" strike="noStrike" cap="none">
              <a:solidFill>
                <a:schemeClr val="accent1"/>
              </a:solidFill>
              <a:latin typeface="Merriweather"/>
              <a:ea typeface="Merriweather"/>
              <a:cs typeface="Merriweather"/>
              <a:sym typeface="Merriweather"/>
            </a:endParaRPr>
          </a:p>
        </p:txBody>
      </p:sp>
      <p:sp>
        <p:nvSpPr>
          <p:cNvPr id="168" name="Google Shape;168;p8"/>
          <p:cNvSpPr txBox="1"/>
          <p:nvPr/>
        </p:nvSpPr>
        <p:spPr>
          <a:xfrm>
            <a:off x="1786200" y="3430900"/>
            <a:ext cx="4995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accent1"/>
                </a:solidFill>
                <a:latin typeface="Merriweather"/>
                <a:ea typeface="Merriweather"/>
                <a:cs typeface="Merriweather"/>
                <a:sym typeface="Merriweather"/>
              </a:rPr>
              <a:t>2 mins</a:t>
            </a:r>
            <a:endParaRPr sz="800" b="1" i="0" u="none" strike="noStrike" cap="none">
              <a:solidFill>
                <a:schemeClr val="accent1"/>
              </a:solidFill>
              <a:latin typeface="Merriweather"/>
              <a:ea typeface="Merriweather"/>
              <a:cs typeface="Merriweather"/>
              <a:sym typeface="Merriweather"/>
            </a:endParaRPr>
          </a:p>
        </p:txBody>
      </p:sp>
      <p:sp>
        <p:nvSpPr>
          <p:cNvPr id="169" name="Google Shape;169;p8"/>
          <p:cNvSpPr txBox="1"/>
          <p:nvPr/>
        </p:nvSpPr>
        <p:spPr>
          <a:xfrm>
            <a:off x="8181225" y="2502525"/>
            <a:ext cx="4995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accent1"/>
                </a:solidFill>
                <a:latin typeface="Merriweather"/>
                <a:ea typeface="Merriweather"/>
                <a:cs typeface="Merriweather"/>
                <a:sym typeface="Merriweather"/>
              </a:rPr>
              <a:t>4 mins</a:t>
            </a:r>
            <a:endParaRPr sz="800" b="1" i="0" u="none" strike="noStrike" cap="none">
              <a:solidFill>
                <a:schemeClr val="accent1"/>
              </a:solidFill>
              <a:latin typeface="Merriweather"/>
              <a:ea typeface="Merriweather"/>
              <a:cs typeface="Merriweather"/>
              <a:sym typeface="Merriweather"/>
            </a:endParaRPr>
          </a:p>
        </p:txBody>
      </p:sp>
      <p:sp>
        <p:nvSpPr>
          <p:cNvPr id="170" name="Google Shape;170;p8"/>
          <p:cNvSpPr txBox="1"/>
          <p:nvPr/>
        </p:nvSpPr>
        <p:spPr>
          <a:xfrm>
            <a:off x="3104500" y="2432400"/>
            <a:ext cx="4995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accent1"/>
                </a:solidFill>
                <a:latin typeface="Merriweather"/>
                <a:ea typeface="Merriweather"/>
                <a:cs typeface="Merriweather"/>
                <a:sym typeface="Merriweather"/>
              </a:rPr>
              <a:t>10 mins</a:t>
            </a:r>
            <a:endParaRPr sz="800" b="1" i="0" u="none" strike="noStrike" cap="none">
              <a:solidFill>
                <a:schemeClr val="accent1"/>
              </a:solidFill>
              <a:latin typeface="Merriweather"/>
              <a:ea typeface="Merriweather"/>
              <a:cs typeface="Merriweather"/>
              <a:sym typeface="Merriweather"/>
            </a:endParaRPr>
          </a:p>
        </p:txBody>
      </p:sp>
      <p:sp>
        <p:nvSpPr>
          <p:cNvPr id="171" name="Google Shape;171;p8"/>
          <p:cNvSpPr txBox="1"/>
          <p:nvPr/>
        </p:nvSpPr>
        <p:spPr>
          <a:xfrm>
            <a:off x="4373025" y="3430900"/>
            <a:ext cx="4995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accent1"/>
                </a:solidFill>
                <a:latin typeface="Merriweather"/>
                <a:ea typeface="Merriweather"/>
                <a:cs typeface="Merriweather"/>
                <a:sym typeface="Merriweather"/>
              </a:rPr>
              <a:t>11/12 mins</a:t>
            </a:r>
            <a:endParaRPr sz="800" b="1" i="0" u="none" strike="noStrike" cap="none">
              <a:solidFill>
                <a:schemeClr val="accent1"/>
              </a:solidFill>
              <a:latin typeface="Merriweather"/>
              <a:ea typeface="Merriweather"/>
              <a:cs typeface="Merriweather"/>
              <a:sym typeface="Merriweather"/>
            </a:endParaRPr>
          </a:p>
        </p:txBody>
      </p:sp>
      <p:sp>
        <p:nvSpPr>
          <p:cNvPr id="172" name="Google Shape;172;p8"/>
          <p:cNvSpPr txBox="1"/>
          <p:nvPr/>
        </p:nvSpPr>
        <p:spPr>
          <a:xfrm>
            <a:off x="6887125" y="3430900"/>
            <a:ext cx="4995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accent1"/>
                </a:solidFill>
                <a:latin typeface="Merriweather"/>
                <a:ea typeface="Merriweather"/>
                <a:cs typeface="Merriweather"/>
                <a:sym typeface="Merriweather"/>
              </a:rPr>
              <a:t>11/12 mins</a:t>
            </a:r>
            <a:endParaRPr sz="800" b="1" i="0" u="none" strike="noStrike" cap="none">
              <a:solidFill>
                <a:schemeClr val="accent1"/>
              </a:solidFill>
              <a:latin typeface="Merriweather"/>
              <a:ea typeface="Merriweather"/>
              <a:cs typeface="Merriweather"/>
              <a:sym typeface="Merriweather"/>
            </a:endParaRPr>
          </a:p>
        </p:txBody>
      </p:sp>
      <p:sp>
        <p:nvSpPr>
          <p:cNvPr id="173" name="Google Shape;173;p8"/>
          <p:cNvSpPr txBox="1"/>
          <p:nvPr/>
        </p:nvSpPr>
        <p:spPr>
          <a:xfrm>
            <a:off x="5696300" y="2432400"/>
            <a:ext cx="4995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accent1"/>
                </a:solidFill>
                <a:latin typeface="Merriweather"/>
                <a:ea typeface="Merriweather"/>
                <a:cs typeface="Merriweather"/>
                <a:sym typeface="Merriweather"/>
              </a:rPr>
              <a:t>10 mins</a:t>
            </a:r>
            <a:endParaRPr sz="800" b="1" i="0" u="none" strike="noStrike" cap="none">
              <a:solidFill>
                <a:schemeClr val="accent1"/>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400"/>
              <a:t>RELEASE PROBLEM</a:t>
            </a:r>
            <a:endParaRPr sz="3400"/>
          </a:p>
        </p:txBody>
      </p:sp>
      <p:sp>
        <p:nvSpPr>
          <p:cNvPr id="179" name="Google Shape;179;p9"/>
          <p:cNvSpPr txBox="1"/>
          <p:nvPr/>
        </p:nvSpPr>
        <p:spPr>
          <a:xfrm>
            <a:off x="253875" y="1542100"/>
            <a:ext cx="8697900" cy="41520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15000"/>
              </a:lnSpc>
              <a:spcBef>
                <a:spcPts val="0"/>
              </a:spcBef>
              <a:spcAft>
                <a:spcPts val="0"/>
              </a:spcAft>
              <a:buClr>
                <a:srgbClr val="000000"/>
              </a:buClr>
              <a:buSzPts val="2300"/>
              <a:buFont typeface="Merriweather Light"/>
              <a:buChar char="➢"/>
            </a:pPr>
            <a:r>
              <a:rPr lang="en" sz="2300" b="1" i="0" u="none" strike="noStrike" cap="none">
                <a:solidFill>
                  <a:srgbClr val="000000"/>
                </a:solidFill>
                <a:latin typeface="Merriweather"/>
                <a:ea typeface="Merriweather"/>
                <a:cs typeface="Merriweather"/>
                <a:sym typeface="Merriweather"/>
              </a:rPr>
              <a:t>Emailed to you 48 hrs prior </a:t>
            </a:r>
            <a:r>
              <a:rPr lang="en" sz="2300" b="0" i="0" u="none" strike="noStrike" cap="none">
                <a:solidFill>
                  <a:srgbClr val="000000"/>
                </a:solidFill>
                <a:latin typeface="Merriweather Light"/>
                <a:ea typeface="Merriweather Light"/>
                <a:cs typeface="Merriweather Light"/>
                <a:sym typeface="Merriweather Light"/>
              </a:rPr>
              <a:t>to your competition time</a:t>
            </a:r>
            <a:endParaRPr sz="2300" b="0" i="0" u="none" strike="noStrike" cap="none">
              <a:solidFill>
                <a:srgbClr val="000000"/>
              </a:solidFill>
              <a:latin typeface="Merriweather Light"/>
              <a:ea typeface="Merriweather Light"/>
              <a:cs typeface="Merriweather Light"/>
              <a:sym typeface="Merriweather Light"/>
            </a:endParaRPr>
          </a:p>
          <a:p>
            <a:pPr marL="914400" marR="0" lvl="1" indent="-368300" algn="l" rtl="0">
              <a:lnSpc>
                <a:spcPct val="115000"/>
              </a:lnSpc>
              <a:spcBef>
                <a:spcPts val="0"/>
              </a:spcBef>
              <a:spcAft>
                <a:spcPts val="0"/>
              </a:spcAft>
              <a:buClr>
                <a:srgbClr val="000000"/>
              </a:buClr>
              <a:buSzPts val="2200"/>
              <a:buFont typeface="Merriweather Light"/>
              <a:buChar char="○"/>
            </a:pPr>
            <a:r>
              <a:rPr lang="en" sz="2200" b="0" i="1" u="none" strike="noStrike" cap="none">
                <a:solidFill>
                  <a:srgbClr val="000000"/>
                </a:solidFill>
                <a:latin typeface="Merriweather Light"/>
                <a:ea typeface="Merriweather Light"/>
                <a:cs typeface="Merriweather Light"/>
                <a:sym typeface="Merriweather Light"/>
              </a:rPr>
              <a:t>Eg.  Comp time</a:t>
            </a:r>
            <a:r>
              <a:rPr lang="en" sz="2200" b="0" i="0" u="none" strike="noStrike" cap="none">
                <a:solidFill>
                  <a:srgbClr val="000000"/>
                </a:solidFill>
                <a:latin typeface="Merriweather Light"/>
                <a:ea typeface="Merriweather Light"/>
                <a:cs typeface="Merriweather Light"/>
                <a:sym typeface="Merriweather Light"/>
              </a:rPr>
              <a:t>: </a:t>
            </a:r>
            <a:r>
              <a:rPr lang="en" sz="2200" b="1" i="0" u="none" strike="noStrike" cap="none">
                <a:solidFill>
                  <a:srgbClr val="000000"/>
                </a:solidFill>
                <a:latin typeface="Merriweather"/>
                <a:ea typeface="Merriweather"/>
                <a:cs typeface="Merriweather"/>
                <a:sym typeface="Merriweather"/>
              </a:rPr>
              <a:t>Wednesday 6.30pm </a:t>
            </a:r>
            <a:endParaRPr sz="2200" b="1"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Merriweather Light"/>
                <a:ea typeface="Merriweather Light"/>
                <a:cs typeface="Merriweather Light"/>
                <a:sym typeface="Merriweather Light"/>
              </a:rPr>
              <a:t>			 </a:t>
            </a:r>
            <a:r>
              <a:rPr lang="en" sz="2200" b="0" i="1" u="none" strike="noStrike" cap="none">
                <a:solidFill>
                  <a:srgbClr val="000000"/>
                </a:solidFill>
                <a:latin typeface="Merriweather Light"/>
                <a:ea typeface="Merriweather Light"/>
                <a:cs typeface="Merriweather Light"/>
                <a:sym typeface="Merriweather Light"/>
              </a:rPr>
              <a:t>Problem Released: </a:t>
            </a:r>
            <a:r>
              <a:rPr lang="en" sz="2200" b="1" i="0" u="none" strike="noStrike" cap="none">
                <a:solidFill>
                  <a:srgbClr val="000000"/>
                </a:solidFill>
                <a:latin typeface="Merriweather"/>
                <a:ea typeface="Merriweather"/>
                <a:cs typeface="Merriweather"/>
                <a:sym typeface="Merriweather"/>
              </a:rPr>
              <a:t>Monday 6.30pm </a:t>
            </a:r>
            <a:endParaRPr sz="2200" b="1"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000000"/>
              </a:solidFill>
              <a:latin typeface="Merriweather"/>
              <a:ea typeface="Merriweather"/>
              <a:cs typeface="Merriweather"/>
              <a:sym typeface="Merriweather"/>
            </a:endParaRPr>
          </a:p>
          <a:p>
            <a:pPr marL="457200" marR="0" lvl="0" indent="-374650" algn="l" rtl="0">
              <a:lnSpc>
                <a:spcPct val="100000"/>
              </a:lnSpc>
              <a:spcBef>
                <a:spcPts val="0"/>
              </a:spcBef>
              <a:spcAft>
                <a:spcPts val="0"/>
              </a:spcAft>
              <a:buClr>
                <a:srgbClr val="000000"/>
              </a:buClr>
              <a:buSzPts val="2300"/>
              <a:buFont typeface="Merriweather"/>
              <a:buChar char="➢"/>
            </a:pPr>
            <a:r>
              <a:rPr lang="en" sz="2300" b="1" i="0" u="none" strike="noStrike" cap="none">
                <a:solidFill>
                  <a:srgbClr val="000000"/>
                </a:solidFill>
                <a:latin typeface="Merriweather"/>
                <a:ea typeface="Merriweather"/>
                <a:cs typeface="Merriweather"/>
                <a:sym typeface="Merriweather"/>
              </a:rPr>
              <a:t>Print it out </a:t>
            </a:r>
            <a:r>
              <a:rPr lang="en" sz="2300" b="0" i="0" u="none" strike="noStrike" cap="none">
                <a:solidFill>
                  <a:srgbClr val="000000"/>
                </a:solidFill>
                <a:latin typeface="Merriweather Light"/>
                <a:ea typeface="Merriweather Light"/>
                <a:cs typeface="Merriweather Light"/>
                <a:sym typeface="Merriweather Light"/>
              </a:rPr>
              <a:t>(if possible)</a:t>
            </a:r>
            <a:endParaRPr sz="2300" b="0" i="0" u="none" strike="noStrike" cap="none">
              <a:solidFill>
                <a:srgbClr val="000000"/>
              </a:solidFill>
              <a:latin typeface="Merriweather Light"/>
              <a:ea typeface="Merriweather Light"/>
              <a:cs typeface="Merriweather Light"/>
              <a:sym typeface="Merriweather Light"/>
            </a:endParaRPr>
          </a:p>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000000"/>
              </a:solidFill>
              <a:latin typeface="Merriweather"/>
              <a:ea typeface="Merriweather"/>
              <a:cs typeface="Merriweather"/>
              <a:sym typeface="Merriweather"/>
            </a:endParaRPr>
          </a:p>
          <a:p>
            <a:pPr marL="457200" marR="0" lvl="0" indent="-374650" algn="l" rtl="0">
              <a:lnSpc>
                <a:spcPct val="100000"/>
              </a:lnSpc>
              <a:spcBef>
                <a:spcPts val="0"/>
              </a:spcBef>
              <a:spcAft>
                <a:spcPts val="0"/>
              </a:spcAft>
              <a:buClr>
                <a:srgbClr val="000000"/>
              </a:buClr>
              <a:buSzPts val="2300"/>
              <a:buFont typeface="Merriweather"/>
              <a:buChar char="➢"/>
            </a:pPr>
            <a:r>
              <a:rPr lang="en" sz="2300" b="1" i="0" u="none" strike="noStrike" cap="none">
                <a:solidFill>
                  <a:srgbClr val="000000"/>
                </a:solidFill>
                <a:latin typeface="Merriweather"/>
                <a:ea typeface="Merriweather"/>
                <a:cs typeface="Merriweather"/>
                <a:sym typeface="Merriweather"/>
              </a:rPr>
              <a:t>Read it </a:t>
            </a:r>
            <a:r>
              <a:rPr lang="en" sz="2300" b="0" i="0" u="none" strike="noStrike" cap="none">
                <a:solidFill>
                  <a:srgbClr val="000000"/>
                </a:solidFill>
                <a:latin typeface="Merriweather Light"/>
                <a:ea typeface="Merriweather Light"/>
                <a:cs typeface="Merriweather Light"/>
                <a:sym typeface="Merriweather Light"/>
              </a:rPr>
              <a:t>(multiple times)</a:t>
            </a:r>
            <a:endParaRPr sz="2300" b="0" i="0" u="none" strike="noStrike" cap="none">
              <a:solidFill>
                <a:srgbClr val="000000"/>
              </a:solidFill>
              <a:latin typeface="Merriweather Light"/>
              <a:ea typeface="Merriweather Light"/>
              <a:cs typeface="Merriweather Light"/>
              <a:sym typeface="Merriweather Light"/>
            </a:endParaRPr>
          </a:p>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000000"/>
              </a:solidFill>
              <a:latin typeface="Merriweather"/>
              <a:ea typeface="Merriweather"/>
              <a:cs typeface="Merriweather"/>
              <a:sym typeface="Merriweather"/>
            </a:endParaRPr>
          </a:p>
          <a:p>
            <a:pPr marL="457200" marR="0" lvl="0" indent="-374650" algn="l" rtl="0">
              <a:lnSpc>
                <a:spcPct val="100000"/>
              </a:lnSpc>
              <a:spcBef>
                <a:spcPts val="0"/>
              </a:spcBef>
              <a:spcAft>
                <a:spcPts val="0"/>
              </a:spcAft>
              <a:buClr>
                <a:srgbClr val="000000"/>
              </a:buClr>
              <a:buSzPts val="2300"/>
              <a:buFont typeface="Merriweather"/>
              <a:buChar char="➢"/>
            </a:pPr>
            <a:r>
              <a:rPr lang="en" sz="2300" b="1" i="0" u="none" strike="noStrike" cap="none">
                <a:solidFill>
                  <a:srgbClr val="000000"/>
                </a:solidFill>
                <a:latin typeface="Merriweather"/>
                <a:ea typeface="Merriweather"/>
                <a:cs typeface="Merriweather"/>
                <a:sym typeface="Merriweather"/>
              </a:rPr>
              <a:t>Take notes </a:t>
            </a:r>
            <a:r>
              <a:rPr lang="en" sz="2300" b="0" i="0" u="none" strike="noStrike" cap="none">
                <a:solidFill>
                  <a:srgbClr val="000000"/>
                </a:solidFill>
                <a:latin typeface="Merriweather Light"/>
                <a:ea typeface="Merriweather Light"/>
                <a:cs typeface="Merriweather Light"/>
                <a:sym typeface="Merriweather Light"/>
              </a:rPr>
              <a:t>(separately)</a:t>
            </a:r>
            <a:endParaRPr sz="2300" b="0" i="0" u="none" strike="noStrike" cap="none">
              <a:solidFill>
                <a:srgbClr val="000000"/>
              </a:solidFill>
              <a:latin typeface="Merriweather Light"/>
              <a:ea typeface="Merriweather Light"/>
              <a:cs typeface="Merriweather Light"/>
              <a:sym typeface="Merriweather Light"/>
            </a:endParaRPr>
          </a:p>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000000"/>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090"/>
              <a:t>WORK ON PROBLEM </a:t>
            </a:r>
            <a:endParaRPr sz="3090"/>
          </a:p>
        </p:txBody>
      </p:sp>
      <p:sp>
        <p:nvSpPr>
          <p:cNvPr id="185" name="Google Shape;185;p10"/>
          <p:cNvSpPr txBox="1"/>
          <p:nvPr/>
        </p:nvSpPr>
        <p:spPr>
          <a:xfrm>
            <a:off x="277100" y="1685625"/>
            <a:ext cx="8555100" cy="26091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0000"/>
              </a:lnSpc>
              <a:spcBef>
                <a:spcPts val="0"/>
              </a:spcBef>
              <a:spcAft>
                <a:spcPts val="0"/>
              </a:spcAft>
              <a:buClr>
                <a:schemeClr val="accent1"/>
              </a:buClr>
              <a:buSzPts val="2100"/>
              <a:buFont typeface="Merriweather Light"/>
              <a:buChar char="➢"/>
            </a:pPr>
            <a:r>
              <a:rPr lang="en" sz="2100" b="0" i="0" u="none" strike="noStrike" cap="none" dirty="0">
                <a:solidFill>
                  <a:schemeClr val="accent1"/>
                </a:solidFill>
                <a:latin typeface="Merriweather Light"/>
                <a:ea typeface="Merriweather Light"/>
                <a:cs typeface="Merriweather Light"/>
                <a:sym typeface="Merriweather Light"/>
              </a:rPr>
              <a:t>What you need to </a:t>
            </a:r>
            <a:r>
              <a:rPr lang="en" sz="2100" b="1" i="0" u="none" strike="noStrike" cap="none" dirty="0">
                <a:solidFill>
                  <a:schemeClr val="accent1"/>
                </a:solidFill>
                <a:latin typeface="Merriweather"/>
                <a:ea typeface="Merriweather"/>
                <a:cs typeface="Merriweather"/>
                <a:sym typeface="Merriweather"/>
              </a:rPr>
              <a:t>prove/establish </a:t>
            </a:r>
            <a:endParaRPr sz="2100" b="1" i="0" u="none" strike="noStrike" cap="none" dirty="0">
              <a:solidFill>
                <a:schemeClr val="accent1"/>
              </a:solidFill>
              <a:latin typeface="Merriweather"/>
              <a:ea typeface="Merriweather"/>
              <a:cs typeface="Merriweather"/>
              <a:sym typeface="Merriweather"/>
            </a:endParaRPr>
          </a:p>
          <a:p>
            <a:pPr marL="914400" marR="0" lvl="1" indent="-361950" algn="l" rtl="0">
              <a:lnSpc>
                <a:spcPct val="100000"/>
              </a:lnSpc>
              <a:spcBef>
                <a:spcPts val="0"/>
              </a:spcBef>
              <a:spcAft>
                <a:spcPts val="0"/>
              </a:spcAft>
              <a:buClr>
                <a:schemeClr val="accent1"/>
              </a:buClr>
              <a:buSzPts val="2100"/>
              <a:buFont typeface="Merriweather"/>
              <a:buChar char="○"/>
            </a:pPr>
            <a:r>
              <a:rPr lang="en" sz="2100" b="1" i="0" u="none" strike="noStrike" cap="none" dirty="0">
                <a:solidFill>
                  <a:schemeClr val="accent1"/>
                </a:solidFill>
                <a:latin typeface="Merriweather"/>
                <a:ea typeface="Merriweather"/>
                <a:cs typeface="Merriweather"/>
                <a:sym typeface="Merriweather"/>
              </a:rPr>
              <a:t>Case Theory </a:t>
            </a:r>
            <a:endParaRPr sz="2100" b="1" i="0" u="none" strike="noStrike" cap="none" dirty="0">
              <a:solidFill>
                <a:schemeClr val="accent1"/>
              </a:solidFill>
              <a:latin typeface="Merriweather"/>
              <a:ea typeface="Merriweather"/>
              <a:cs typeface="Merriweather"/>
              <a:sym typeface="Merriweather"/>
            </a:endParaRPr>
          </a:p>
          <a:p>
            <a:pPr marL="914400" marR="0" lvl="1" indent="-361950" algn="l" rtl="0">
              <a:lnSpc>
                <a:spcPct val="150000"/>
              </a:lnSpc>
              <a:spcBef>
                <a:spcPts val="0"/>
              </a:spcBef>
              <a:spcAft>
                <a:spcPts val="0"/>
              </a:spcAft>
              <a:buClr>
                <a:schemeClr val="accent1"/>
              </a:buClr>
              <a:buSzPts val="2100"/>
              <a:buFont typeface="Merriweather"/>
              <a:buChar char="○"/>
            </a:pPr>
            <a:r>
              <a:rPr lang="en" sz="2100" b="1" i="0" u="none" strike="noStrike" cap="none" dirty="0">
                <a:solidFill>
                  <a:schemeClr val="accent1"/>
                </a:solidFill>
                <a:latin typeface="Merriweather"/>
                <a:ea typeface="Merriweather"/>
                <a:cs typeface="Merriweather"/>
                <a:sym typeface="Merriweather"/>
              </a:rPr>
              <a:t>Reasonable Doubt</a:t>
            </a:r>
            <a:endParaRPr sz="2100" b="1" i="0" u="none" strike="noStrike" cap="none" dirty="0">
              <a:solidFill>
                <a:schemeClr val="accent1"/>
              </a:solidFill>
              <a:latin typeface="Merriweather"/>
              <a:ea typeface="Merriweather"/>
              <a:cs typeface="Merriweather"/>
              <a:sym typeface="Merriweather"/>
            </a:endParaRPr>
          </a:p>
          <a:p>
            <a:pPr marL="457200" marR="0" lvl="0" indent="-361950" algn="l" rtl="0">
              <a:lnSpc>
                <a:spcPct val="100000"/>
              </a:lnSpc>
              <a:spcBef>
                <a:spcPts val="0"/>
              </a:spcBef>
              <a:spcAft>
                <a:spcPts val="0"/>
              </a:spcAft>
              <a:buClr>
                <a:schemeClr val="accent1"/>
              </a:buClr>
              <a:buSzPts val="2100"/>
              <a:buFont typeface="Merriweather Light"/>
              <a:buChar char="➢"/>
            </a:pPr>
            <a:r>
              <a:rPr lang="en" sz="2100" b="0" i="0" u="none" strike="noStrike" cap="none" dirty="0">
                <a:solidFill>
                  <a:schemeClr val="accent1"/>
                </a:solidFill>
                <a:latin typeface="Merriweather Light"/>
                <a:ea typeface="Merriweather Light"/>
                <a:cs typeface="Merriweather Light"/>
                <a:sym typeface="Merriweather Light"/>
              </a:rPr>
              <a:t>What you need to </a:t>
            </a:r>
            <a:r>
              <a:rPr lang="en" sz="2100" b="1" i="0" u="none" strike="noStrike" cap="none" dirty="0">
                <a:solidFill>
                  <a:schemeClr val="accent1"/>
                </a:solidFill>
                <a:latin typeface="Merriweather"/>
                <a:ea typeface="Merriweather"/>
                <a:cs typeface="Merriweather"/>
                <a:sym typeface="Merriweather"/>
              </a:rPr>
              <a:t>argue in Closing </a:t>
            </a:r>
            <a:endParaRPr sz="2100" b="1" i="0" u="none" strike="noStrike" cap="none" dirty="0">
              <a:solidFill>
                <a:schemeClr val="accent1"/>
              </a:solidFill>
              <a:latin typeface="Merriweather"/>
              <a:ea typeface="Merriweather"/>
              <a:cs typeface="Merriweather"/>
              <a:sym typeface="Merriweather"/>
            </a:endParaRPr>
          </a:p>
          <a:p>
            <a:pPr marL="914400" marR="0" lvl="1" indent="-361950" algn="l" rtl="0">
              <a:lnSpc>
                <a:spcPct val="100000"/>
              </a:lnSpc>
              <a:spcBef>
                <a:spcPts val="0"/>
              </a:spcBef>
              <a:spcAft>
                <a:spcPts val="0"/>
              </a:spcAft>
              <a:buClr>
                <a:schemeClr val="accent1"/>
              </a:buClr>
              <a:buSzPts val="2100"/>
              <a:buFont typeface="Merriweather"/>
              <a:buChar char="○"/>
            </a:pPr>
            <a:r>
              <a:rPr lang="en" sz="2100" b="1" i="0" u="none" strike="noStrike" cap="none" dirty="0">
                <a:solidFill>
                  <a:schemeClr val="accent1"/>
                </a:solidFill>
                <a:latin typeface="Merriweather"/>
                <a:ea typeface="Merriweather"/>
                <a:cs typeface="Merriweather"/>
                <a:sym typeface="Merriweather"/>
              </a:rPr>
              <a:t>2-3 arguments </a:t>
            </a:r>
            <a:endParaRPr sz="2100" b="1" i="0" u="none" strike="noStrike" cap="none" dirty="0">
              <a:solidFill>
                <a:schemeClr val="accent1"/>
              </a:solidFill>
              <a:latin typeface="Merriweather"/>
              <a:ea typeface="Merriweather"/>
              <a:cs typeface="Merriweather"/>
              <a:sym typeface="Merriweather"/>
            </a:endParaRPr>
          </a:p>
          <a:p>
            <a:pPr marL="914400" marR="0" lvl="1" indent="-361950" algn="l" rtl="0">
              <a:lnSpc>
                <a:spcPct val="100000"/>
              </a:lnSpc>
              <a:spcBef>
                <a:spcPts val="0"/>
              </a:spcBef>
              <a:spcAft>
                <a:spcPts val="0"/>
              </a:spcAft>
              <a:buClr>
                <a:schemeClr val="accent1"/>
              </a:buClr>
              <a:buSzPts val="2100"/>
              <a:buFont typeface="Merriweather Light"/>
              <a:buChar char="○"/>
            </a:pPr>
            <a:r>
              <a:rPr lang="en" sz="2100" b="1" i="0" u="none" strike="noStrike" cap="none" dirty="0">
                <a:solidFill>
                  <a:schemeClr val="accent1"/>
                </a:solidFill>
                <a:latin typeface="Merriweather"/>
                <a:ea typeface="Merriweather"/>
                <a:cs typeface="Merriweather"/>
                <a:sym typeface="Merriweather"/>
              </a:rPr>
              <a:t>Concisely </a:t>
            </a:r>
            <a:r>
              <a:rPr lang="en" sz="2100" b="0" i="0" u="none" strike="noStrike" cap="none" dirty="0">
                <a:solidFill>
                  <a:schemeClr val="accent1"/>
                </a:solidFill>
                <a:latin typeface="Merriweather Light"/>
                <a:ea typeface="Merriweather Light"/>
                <a:cs typeface="Merriweather Light"/>
                <a:sym typeface="Merriweather Light"/>
              </a:rPr>
              <a:t>back your argument with evidence extracted during testimony </a:t>
            </a:r>
            <a:endParaRPr sz="2100" b="0" i="0" u="none" strike="noStrike" cap="none" dirty="0">
              <a:solidFill>
                <a:schemeClr val="accent1"/>
              </a:solidFill>
              <a:latin typeface="Merriweather Light"/>
              <a:ea typeface="Merriweather Light"/>
              <a:cs typeface="Merriweather Light"/>
              <a:sym typeface="Merriweather Light"/>
            </a:endParaRPr>
          </a:p>
        </p:txBody>
      </p:sp>
    </p:spTree>
  </p:cSld>
  <p:clrMapOvr>
    <a:masterClrMapping/>
  </p:clrMapOvr>
</p:sld>
</file>

<file path=ppt/theme/theme1.xml><?xml version="1.0" encoding="utf-8"?>
<a:theme xmlns:a="http://schemas.openxmlformats.org/drawingml/2006/main" name="Paradigm">
  <a:themeElements>
    <a:clrScheme name="Paradigm">
      <a:dk1>
        <a:srgbClr val="060644"/>
      </a:dk1>
      <a:lt1>
        <a:srgbClr val="FFFFFF"/>
      </a:lt1>
      <a:dk2>
        <a:srgbClr val="4B548B"/>
      </a:dk2>
      <a:lt2>
        <a:srgbClr val="F3CD74"/>
      </a:lt2>
      <a:accent1>
        <a:srgbClr val="060644"/>
      </a:accent1>
      <a:accent2>
        <a:srgbClr val="D9C4B1"/>
      </a:accent2>
      <a:accent3>
        <a:srgbClr val="EDE3DA"/>
      </a:accent3>
      <a:accent4>
        <a:srgbClr val="CEB290"/>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4747</Words>
  <Application>Microsoft Macintosh PowerPoint</Application>
  <PresentationFormat>On-screen Show (16:9)</PresentationFormat>
  <Paragraphs>419</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Roboto</vt:lpstr>
      <vt:lpstr>Merriweather</vt:lpstr>
      <vt:lpstr>Verdana</vt:lpstr>
      <vt:lpstr>Corbel</vt:lpstr>
      <vt:lpstr>Merriweather Light</vt:lpstr>
      <vt:lpstr>Arial</vt:lpstr>
      <vt:lpstr>Paradigm</vt:lpstr>
      <vt:lpstr>PowerPoint Presentation</vt:lpstr>
      <vt:lpstr>WITNESS EXAMINATION WORKSHOP | 2024  </vt:lpstr>
      <vt:lpstr>Acknowledgement of Country</vt:lpstr>
      <vt:lpstr>First Year Witness Examination 2024  David Lind and Noyonika Banerjee firstyearwitness@mulss.com   </vt:lpstr>
      <vt:lpstr>PRE-COMPETITION PREPARATION </vt:lpstr>
      <vt:lpstr>PROBLEM STRUCTURE</vt:lpstr>
      <vt:lpstr>TRIAL SCHEDULE </vt:lpstr>
      <vt:lpstr>RELEASE PROBLEM</vt:lpstr>
      <vt:lpstr>WORK ON PROBLEM </vt:lpstr>
      <vt:lpstr>CASE THEORY</vt:lpstr>
      <vt:lpstr>START WRITING </vt:lpstr>
      <vt:lpstr>OPENING STRUCTURE: PROSECUTION</vt:lpstr>
      <vt:lpstr>OPENING STRUCTURE: DEFENCE </vt:lpstr>
      <vt:lpstr>CROSS EXAMINATION</vt:lpstr>
      <vt:lpstr>CROSS EXAMINATION</vt:lpstr>
      <vt:lpstr>EXAMPLE: Cross Examination</vt:lpstr>
      <vt:lpstr>EXAMINATION IN CHIEF </vt:lpstr>
      <vt:lpstr>EXAMPLE: Examination in Chief </vt:lpstr>
      <vt:lpstr>CLOSING STRUCTURE</vt:lpstr>
      <vt:lpstr>OBJECTIONS</vt:lpstr>
      <vt:lpstr>Objection Procedure</vt:lpstr>
      <vt:lpstr>Objections: Leading Question</vt:lpstr>
      <vt:lpstr>Objections: Opinion</vt:lpstr>
      <vt:lpstr>Objections: Hearsay</vt:lpstr>
      <vt:lpstr>Objections: Relevance</vt:lpstr>
      <vt:lpstr>Objection: Prejudicial</vt:lpstr>
      <vt:lpstr>General Advice for Objections</vt:lpstr>
      <vt:lpstr>Witnesses</vt:lpstr>
      <vt:lpstr>Code of Conduct</vt:lpstr>
      <vt:lpstr>FINAL TIPS</vt:lpstr>
      <vt:lpstr>Sign Ups: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Lind</dc:creator>
  <cp:lastModifiedBy>Declan KW</cp:lastModifiedBy>
  <cp:revision>2</cp:revision>
  <dcterms:modified xsi:type="dcterms:W3CDTF">2024-02-28T02:08:22Z</dcterms:modified>
</cp:coreProperties>
</file>